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DM Serif Text"/>
      <p:regular r:id="rId23"/>
      <p:italic r:id="rId24"/>
    </p:embeddedFont>
    <p:embeddedFont>
      <p:font typeface="Open Sans Light"/>
      <p:regular r:id="rId25"/>
      <p:bold r:id="rId26"/>
      <p:italic r:id="rId27"/>
      <p:boldItalic r:id="rId28"/>
    </p:embeddedFont>
    <p:embeddedFont>
      <p:font typeface="Ope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3" roundtripDataSignature="AMtx7miHhN7hUauB++ba0C6G9E67Xpdm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DMSerifText-italic.fntdata"/><Relationship Id="rId23" Type="http://schemas.openxmlformats.org/officeDocument/2006/relationships/font" Target="fonts/DMSerifTex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Light-bold.fntdata"/><Relationship Id="rId25" Type="http://schemas.openxmlformats.org/officeDocument/2006/relationships/font" Target="fonts/OpenSansLight-regular.fntdata"/><Relationship Id="rId28" Type="http://schemas.openxmlformats.org/officeDocument/2006/relationships/font" Target="fonts/OpenSansLight-boldItalic.fntdata"/><Relationship Id="rId27" Type="http://schemas.openxmlformats.org/officeDocument/2006/relationships/font" Target="fonts/OpenSansLight-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italic.fntdata"/><Relationship Id="rId30" Type="http://schemas.openxmlformats.org/officeDocument/2006/relationships/font" Target="fonts/OpenSans-bold.fntdata"/><Relationship Id="rId11" Type="http://schemas.openxmlformats.org/officeDocument/2006/relationships/slide" Target="slides/slide6.xml"/><Relationship Id="rId33" Type="http://customschemas.google.com/relationships/presentationmetadata" Target="metadata"/><Relationship Id="rId10" Type="http://schemas.openxmlformats.org/officeDocument/2006/relationships/slide" Target="slides/slide5.xml"/><Relationship Id="rId32"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ax.thomsonreuters.com/site/hcet-ebia/ameriflex" TargetMode="External"/><Relationship Id="rId3" Type="http://schemas.openxmlformats.org/officeDocument/2006/relationships/hyperlink" Target="http://www.myameriflex.com/fsastor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 name="Google Shape;5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555555"/>
                </a:solidFill>
                <a:highlight>
                  <a:srgbClr val="FFFFFF"/>
                </a:highlight>
              </a:rPr>
              <a:t>To review a few list of eligible expenses, log in to MyAmeriflex and visit the “Resources” tab under the Help Page. </a:t>
            </a:r>
            <a:r>
              <a:rPr lang="en" u="sng">
                <a:solidFill>
                  <a:schemeClr val="hlink"/>
                </a:solidFill>
                <a:hlinkClick r:id="rId2"/>
              </a:rPr>
              <a:t>https://tax.thomsonreuters.com/site/hcet-ebia/ameriflex</a:t>
            </a:r>
            <a:endParaRPr sz="1200">
              <a:solidFill>
                <a:srgbClr val="555555"/>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555555"/>
                </a:solidFill>
                <a:highlight>
                  <a:srgbClr val="FFFFFF"/>
                </a:highlight>
              </a:rPr>
              <a:t>To purchase FSA-eligible items online, visit the </a:t>
            </a:r>
            <a:r>
              <a:rPr lang="en" sz="1200">
                <a:solidFill>
                  <a:srgbClr val="01B4E6"/>
                </a:solidFill>
                <a:highlight>
                  <a:srgbClr val="FFFFFF"/>
                </a:highlight>
                <a:uFill>
                  <a:noFill/>
                </a:uFill>
                <a:hlinkClick r:id="rId3">
                  <a:extLst>
                    <a:ext uri="{A12FA001-AC4F-418D-AE19-62706E023703}">
                      <ahyp:hlinkClr val="tx"/>
                    </a:ext>
                  </a:extLst>
                </a:hlinkClick>
              </a:rPr>
              <a:t>FSA Store</a:t>
            </a:r>
            <a:r>
              <a:rPr lang="en" sz="1200">
                <a:solidFill>
                  <a:srgbClr val="555555"/>
                </a:solidFill>
                <a:highlight>
                  <a:srgbClr val="FFFFFF"/>
                </a:highlight>
              </a:rPr>
              <a:t>.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7ee52c9f0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g17ee52c9f0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2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3" name="Google Shape;43;p2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2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5" name="Google Shape;45;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2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8" name="Google Shape;48;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3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1" name="Google Shape;51;p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2" name="Google Shape;52;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Content">
  <p:cSld name="Title/Content">
    <p:spTree>
      <p:nvGrpSpPr>
        <p:cNvPr id="15" name="Shape 15"/>
        <p:cNvGrpSpPr/>
        <p:nvPr/>
      </p:nvGrpSpPr>
      <p:grpSpPr>
        <a:xfrm>
          <a:off x="0" y="0"/>
          <a:ext cx="0" cy="0"/>
          <a:chOff x="0" y="0"/>
          <a:chExt cx="0" cy="0"/>
        </a:xfrm>
      </p:grpSpPr>
      <p:sp>
        <p:nvSpPr>
          <p:cNvPr id="16" name="Google Shape;16;p21"/>
          <p:cNvSpPr txBox="1"/>
          <p:nvPr>
            <p:ph type="title"/>
          </p:nvPr>
        </p:nvSpPr>
        <p:spPr>
          <a:xfrm>
            <a:off x="381000" y="190500"/>
            <a:ext cx="8229600" cy="8574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chemeClr val="accent1"/>
              </a:buClr>
              <a:buSzPts val="3600"/>
              <a:buFont typeface="Calibri"/>
              <a:buNone/>
              <a:defRPr b="0" i="0" sz="3600" u="none" cap="none" strike="noStrike">
                <a:solidFill>
                  <a:schemeClr val="accent1"/>
                </a:solidFill>
                <a:latin typeface="Calibri"/>
                <a:ea typeface="Calibri"/>
                <a:cs typeface="Calibri"/>
                <a:sym typeface="Calibri"/>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p:txBody>
      </p:sp>
      <p:sp>
        <p:nvSpPr>
          <p:cNvPr id="17" name="Google Shape;17;p21"/>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Autofit/>
          </a:bodyPr>
          <a:lstStyle>
            <a:lvl1pPr indent="-381000" lvl="0" marL="457200" marR="0" algn="l">
              <a:lnSpc>
                <a:spcPct val="115000"/>
              </a:lnSpc>
              <a:spcBef>
                <a:spcPts val="480"/>
              </a:spcBef>
              <a:spcAft>
                <a:spcPts val="0"/>
              </a:spcAft>
              <a:buClr>
                <a:schemeClr val="accent1"/>
              </a:buClr>
              <a:buSzPts val="2400"/>
              <a:buFont typeface="Noto Sans"/>
              <a:buChar char="▪"/>
              <a:defRPr b="0" i="0" sz="2400" u="none" cap="none" strike="noStrike">
                <a:solidFill>
                  <a:schemeClr val="dk1"/>
                </a:solidFill>
                <a:latin typeface="Calibri"/>
                <a:ea typeface="Calibri"/>
                <a:cs typeface="Calibri"/>
                <a:sym typeface="Calibri"/>
              </a:defRPr>
            </a:lvl1pPr>
            <a:lvl2pPr indent="-355600" lvl="1" marL="914400" marR="0" algn="l">
              <a:lnSpc>
                <a:spcPct val="115000"/>
              </a:lnSpc>
              <a:spcBef>
                <a:spcPts val="1600"/>
              </a:spcBef>
              <a:spcAft>
                <a:spcPts val="0"/>
              </a:spcAft>
              <a:buClr>
                <a:schemeClr val="accent3"/>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15000"/>
              </a:lnSpc>
              <a:spcBef>
                <a:spcPts val="16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3pPr>
            <a:lvl4pPr indent="-342900" lvl="3" marL="1828800" marR="0" algn="l">
              <a:lnSpc>
                <a:spcPct val="115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15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2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0" name="Google Shape;20;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4" name="Google Shape;2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8" name="Google Shape;28;p2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9" name="Google Shape;29;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2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5" name="Google Shape;35;p2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6" name="Google Shape;3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2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9" name="Google Shape;3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
          <p:cNvSpPr/>
          <p:nvPr/>
        </p:nvSpPr>
        <p:spPr>
          <a:xfrm>
            <a:off x="1045925" y="1157575"/>
            <a:ext cx="7119300" cy="2240700"/>
          </a:xfrm>
          <a:prstGeom prst="rect">
            <a:avLst/>
          </a:prstGeom>
          <a:noFill/>
          <a:ln cap="flat" cmpd="sng" w="19050">
            <a:solidFill>
              <a:srgbClr val="F5DAA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1"/>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DM Serif Text"/>
                <a:ea typeface="DM Serif Text"/>
                <a:cs typeface="DM Serif Text"/>
                <a:sym typeface="DM Serif Text"/>
              </a:rPr>
              <a:t>How to Use this Presentation:</a:t>
            </a:r>
            <a:endParaRPr b="0" i="0" sz="1000" u="none" cap="none" strike="noStrike">
              <a:solidFill>
                <a:schemeClr val="lt1"/>
              </a:solidFill>
              <a:latin typeface="DM Serif Text"/>
              <a:ea typeface="DM Serif Text"/>
              <a:cs typeface="DM Serif Text"/>
              <a:sym typeface="DM Serif Text"/>
            </a:endParaRPr>
          </a:p>
        </p:txBody>
      </p:sp>
      <p:grpSp>
        <p:nvGrpSpPr>
          <p:cNvPr id="60" name="Google Shape;60;p1"/>
          <p:cNvGrpSpPr/>
          <p:nvPr/>
        </p:nvGrpSpPr>
        <p:grpSpPr>
          <a:xfrm>
            <a:off x="7921057" y="4774074"/>
            <a:ext cx="1007356" cy="187965"/>
            <a:chOff x="794550" y="2290675"/>
            <a:chExt cx="6090425" cy="1136425"/>
          </a:xfrm>
        </p:grpSpPr>
        <p:sp>
          <p:nvSpPr>
            <p:cNvPr id="61" name="Google Shape;61;p1"/>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1"/>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1"/>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1"/>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1"/>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 name="Google Shape;71;p1"/>
          <p:cNvSpPr txBox="1"/>
          <p:nvPr/>
        </p:nvSpPr>
        <p:spPr>
          <a:xfrm>
            <a:off x="2776525" y="1157725"/>
            <a:ext cx="5051700" cy="2240700"/>
          </a:xfrm>
          <a:prstGeom prst="rect">
            <a:avLst/>
          </a:prstGeom>
          <a:noFill/>
          <a:ln>
            <a:noFill/>
          </a:ln>
        </p:spPr>
        <p:txBody>
          <a:bodyPr anchorCtr="0" anchor="ctr" bIns="91425" lIns="91425" spcFirstLastPara="1" rIns="91425" wrap="square" tIns="91425">
            <a:noAutofit/>
          </a:bodyPr>
          <a:lstStyle/>
          <a:p>
            <a:pPr indent="-304800" lvl="0" marL="457200" marR="0" rtl="0" algn="just">
              <a:lnSpc>
                <a:spcPct val="115000"/>
              </a:lnSpc>
              <a:spcBef>
                <a:spcPts val="0"/>
              </a:spcBef>
              <a:spcAft>
                <a:spcPts val="0"/>
              </a:spcAft>
              <a:buClr>
                <a:srgbClr val="666666"/>
              </a:buClr>
              <a:buSzPts val="1200"/>
              <a:buFont typeface="Open Sans"/>
              <a:buAutoNum type="arabicPeriod"/>
            </a:pPr>
            <a:r>
              <a:rPr b="0" i="0" lang="en" sz="1200" u="none" cap="none" strike="noStrike">
                <a:solidFill>
                  <a:srgbClr val="666666"/>
                </a:solidFill>
                <a:latin typeface="Open Sans"/>
                <a:ea typeface="Open Sans"/>
                <a:cs typeface="Open Sans"/>
                <a:sym typeface="Open Sans"/>
              </a:rPr>
              <a:t>Double-check each slide carefully to be sure that all points are applicable to your plans.</a:t>
            </a:r>
            <a:endParaRPr b="0" i="0" sz="1200" u="none" cap="none" strike="noStrike">
              <a:solidFill>
                <a:srgbClr val="666666"/>
              </a:solidFill>
              <a:latin typeface="Open Sans"/>
              <a:ea typeface="Open Sans"/>
              <a:cs typeface="Open Sans"/>
              <a:sym typeface="Open Sans"/>
            </a:endParaRPr>
          </a:p>
          <a:p>
            <a:pPr indent="-304800" lvl="0" marL="457200" marR="0" rtl="0" algn="just">
              <a:lnSpc>
                <a:spcPct val="115000"/>
              </a:lnSpc>
              <a:spcBef>
                <a:spcPts val="0"/>
              </a:spcBef>
              <a:spcAft>
                <a:spcPts val="0"/>
              </a:spcAft>
              <a:buClr>
                <a:srgbClr val="666666"/>
              </a:buClr>
              <a:buSzPts val="1200"/>
              <a:buFont typeface="Open Sans"/>
              <a:buAutoNum type="arabicPeriod"/>
            </a:pPr>
            <a:r>
              <a:rPr b="0" i="0" lang="en" sz="1200" u="none" cap="none" strike="noStrike">
                <a:solidFill>
                  <a:srgbClr val="666666"/>
                </a:solidFill>
                <a:latin typeface="Open Sans"/>
                <a:ea typeface="Open Sans"/>
                <a:cs typeface="Open Sans"/>
                <a:sym typeface="Open Sans"/>
              </a:rPr>
              <a:t>Copy and paste the slides into your open enrollment presentation. </a:t>
            </a:r>
            <a:endParaRPr b="0" i="0" sz="1200" u="none" cap="none" strike="noStrike">
              <a:solidFill>
                <a:srgbClr val="666666"/>
              </a:solidFill>
              <a:latin typeface="Open Sans"/>
              <a:ea typeface="Open Sans"/>
              <a:cs typeface="Open Sans"/>
              <a:sym typeface="Open Sans"/>
            </a:endParaRPr>
          </a:p>
          <a:p>
            <a:pPr indent="-304800" lvl="0" marL="457200" marR="0" rtl="0" algn="just">
              <a:lnSpc>
                <a:spcPct val="115000"/>
              </a:lnSpc>
              <a:spcBef>
                <a:spcPts val="0"/>
              </a:spcBef>
              <a:spcAft>
                <a:spcPts val="0"/>
              </a:spcAft>
              <a:buClr>
                <a:srgbClr val="666666"/>
              </a:buClr>
              <a:buSzPts val="1200"/>
              <a:buFont typeface="Open Sans"/>
              <a:buAutoNum type="arabicPeriod"/>
            </a:pPr>
            <a:r>
              <a:rPr b="0" i="0" lang="en" sz="1200" u="none" cap="none" strike="noStrike">
                <a:solidFill>
                  <a:srgbClr val="666666"/>
                </a:solidFill>
                <a:latin typeface="Open Sans"/>
                <a:ea typeface="Open Sans"/>
                <a:cs typeface="Open Sans"/>
                <a:sym typeface="Open Sans"/>
              </a:rPr>
              <a:t>To increase your enrollment rate, we recommend that you present these slides after you discuss your medical, vision and dental plans. </a:t>
            </a:r>
            <a:endParaRPr b="0" i="0" sz="1200" u="none" cap="none" strike="noStrike">
              <a:solidFill>
                <a:srgbClr val="666666"/>
              </a:solidFill>
              <a:latin typeface="Open Sans"/>
              <a:ea typeface="Open Sans"/>
              <a:cs typeface="Open Sans"/>
              <a:sym typeface="Open Sans"/>
            </a:endParaRPr>
          </a:p>
          <a:p>
            <a:pPr indent="-304800" lvl="0" marL="457200" marR="0" rtl="0" algn="just">
              <a:lnSpc>
                <a:spcPct val="115000"/>
              </a:lnSpc>
              <a:spcBef>
                <a:spcPts val="0"/>
              </a:spcBef>
              <a:spcAft>
                <a:spcPts val="0"/>
              </a:spcAft>
              <a:buClr>
                <a:srgbClr val="666666"/>
              </a:buClr>
              <a:buSzPts val="1200"/>
              <a:buFont typeface="Open Sans"/>
              <a:buAutoNum type="arabicPeriod"/>
            </a:pPr>
            <a:r>
              <a:rPr b="0" i="0" lang="en" sz="1200" u="none" cap="none" strike="noStrike">
                <a:solidFill>
                  <a:srgbClr val="666666"/>
                </a:solidFill>
                <a:latin typeface="Open Sans"/>
                <a:ea typeface="Open Sans"/>
                <a:cs typeface="Open Sans"/>
                <a:sym typeface="Open Sans"/>
              </a:rPr>
              <a:t>If a slide has a video on it, simply click the video to open it in your browser.</a:t>
            </a:r>
            <a:endParaRPr b="0" i="0" sz="1200" u="none" cap="none" strike="noStrike">
              <a:solidFill>
                <a:srgbClr val="666666"/>
              </a:solidFill>
              <a:latin typeface="Open Sans"/>
              <a:ea typeface="Open Sans"/>
              <a:cs typeface="Open Sans"/>
              <a:sym typeface="Open Sans"/>
            </a:endParaRPr>
          </a:p>
        </p:txBody>
      </p:sp>
      <p:pic>
        <p:nvPicPr>
          <p:cNvPr id="72" name="Google Shape;72;p1"/>
          <p:cNvPicPr preferRelativeResize="0"/>
          <p:nvPr/>
        </p:nvPicPr>
        <p:blipFill rotWithShape="1">
          <a:blip r:embed="rId3">
            <a:alphaModFix amt="85000"/>
          </a:blip>
          <a:srcRect b="0" l="0" r="0" t="0"/>
          <a:stretch/>
        </p:blipFill>
        <p:spPr>
          <a:xfrm>
            <a:off x="1315769" y="1551308"/>
            <a:ext cx="1245890" cy="12458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8" name="Shape 198"/>
        <p:cNvGrpSpPr/>
        <p:nvPr/>
      </p:nvGrpSpPr>
      <p:grpSpPr>
        <a:xfrm>
          <a:off x="0" y="0"/>
          <a:ext cx="0" cy="0"/>
          <a:chOff x="0" y="0"/>
          <a:chExt cx="0" cy="0"/>
        </a:xfrm>
      </p:grpSpPr>
      <p:pic>
        <p:nvPicPr>
          <p:cNvPr id="199" name="Google Shape;199;p10"/>
          <p:cNvPicPr preferRelativeResize="0"/>
          <p:nvPr/>
        </p:nvPicPr>
        <p:blipFill rotWithShape="1">
          <a:blip r:embed="rId4">
            <a:alphaModFix amt="68000"/>
          </a:blip>
          <a:srcRect b="0" l="0" r="0" t="0"/>
          <a:stretch/>
        </p:blipFill>
        <p:spPr>
          <a:xfrm>
            <a:off x="0" y="0"/>
            <a:ext cx="9144000" cy="5143509"/>
          </a:xfrm>
          <a:prstGeom prst="rect">
            <a:avLst/>
          </a:prstGeom>
          <a:noFill/>
          <a:ln>
            <a:noFill/>
          </a:ln>
        </p:spPr>
      </p:pic>
      <p:sp>
        <p:nvSpPr>
          <p:cNvPr id="200" name="Google Shape;200;p10"/>
          <p:cNvSpPr txBox="1"/>
          <p:nvPr/>
        </p:nvSpPr>
        <p:spPr>
          <a:xfrm>
            <a:off x="0" y="1876325"/>
            <a:ext cx="9144000" cy="359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 sz="3500" u="none" cap="none" strike="noStrike">
                <a:solidFill>
                  <a:srgbClr val="666666"/>
                </a:solidFill>
                <a:latin typeface="DM Serif Text"/>
                <a:ea typeface="DM Serif Text"/>
                <a:cs typeface="DM Serif Text"/>
                <a:sym typeface="DM Serif Text"/>
              </a:rPr>
              <a:t>LASIK . Glasses . Contact Lenses</a:t>
            </a:r>
            <a:endParaRPr b="0" i="0" sz="3500" u="none" cap="none" strike="noStrike">
              <a:solidFill>
                <a:srgbClr val="666666"/>
              </a:solidFill>
              <a:latin typeface="DM Serif Text"/>
              <a:ea typeface="DM Serif Text"/>
              <a:cs typeface="DM Serif Text"/>
              <a:sym typeface="DM Serif Tex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pic>
        <p:nvPicPr>
          <p:cNvPr id="205" name="Google Shape;205;p11"/>
          <p:cNvPicPr preferRelativeResize="0"/>
          <p:nvPr/>
        </p:nvPicPr>
        <p:blipFill rotWithShape="1">
          <a:blip r:embed="rId4">
            <a:alphaModFix amt="68000"/>
          </a:blip>
          <a:srcRect b="0" l="0" r="0" t="0"/>
          <a:stretch/>
        </p:blipFill>
        <p:spPr>
          <a:xfrm>
            <a:off x="0" y="0"/>
            <a:ext cx="9144000" cy="5143509"/>
          </a:xfrm>
          <a:prstGeom prst="rect">
            <a:avLst/>
          </a:prstGeom>
          <a:noFill/>
          <a:ln>
            <a:noFill/>
          </a:ln>
        </p:spPr>
      </p:pic>
      <p:sp>
        <p:nvSpPr>
          <p:cNvPr id="206" name="Google Shape;206;p11"/>
          <p:cNvSpPr txBox="1"/>
          <p:nvPr/>
        </p:nvSpPr>
        <p:spPr>
          <a:xfrm>
            <a:off x="0" y="1667325"/>
            <a:ext cx="9144000" cy="116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400"/>
              <a:buFont typeface="Arial"/>
              <a:buNone/>
            </a:pPr>
            <a:r>
              <a:rPr b="0" baseline="30000" i="0" lang="en" sz="4400" u="none" cap="none" strike="noStrike">
                <a:solidFill>
                  <a:srgbClr val="666666"/>
                </a:solidFill>
                <a:latin typeface="DM Serif Text"/>
                <a:ea typeface="DM Serif Text"/>
                <a:cs typeface="DM Serif Text"/>
                <a:sym typeface="DM Serif Text"/>
              </a:rPr>
              <a:t>Over-the-Counter Medications. Menstrual Care products . And much more</a:t>
            </a:r>
            <a:endParaRPr b="0" baseline="30000" i="0" sz="4400" u="none" cap="none" strike="noStrike">
              <a:solidFill>
                <a:srgbClr val="666666"/>
              </a:solidFill>
              <a:latin typeface="DM Serif Text"/>
              <a:ea typeface="DM Serif Text"/>
              <a:cs typeface="DM Serif Text"/>
              <a:sym typeface="DM Serif Tex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2"/>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12"/>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DM Serif Text"/>
                <a:ea typeface="DM Serif Text"/>
                <a:cs typeface="DM Serif Text"/>
                <a:sym typeface="DM Serif Text"/>
              </a:rPr>
              <a:t>Flexible Spending Account</a:t>
            </a:r>
            <a:endParaRPr b="0" i="0" sz="1000" u="none" cap="none" strike="noStrike">
              <a:solidFill>
                <a:schemeClr val="lt1"/>
              </a:solidFill>
              <a:latin typeface="DM Serif Text"/>
              <a:ea typeface="DM Serif Text"/>
              <a:cs typeface="DM Serif Text"/>
              <a:sym typeface="DM Serif Text"/>
            </a:endParaRPr>
          </a:p>
        </p:txBody>
      </p:sp>
      <p:grpSp>
        <p:nvGrpSpPr>
          <p:cNvPr id="213" name="Google Shape;213;p12"/>
          <p:cNvGrpSpPr/>
          <p:nvPr/>
        </p:nvGrpSpPr>
        <p:grpSpPr>
          <a:xfrm>
            <a:off x="7921057" y="4774074"/>
            <a:ext cx="1007356" cy="187965"/>
            <a:chOff x="794550" y="2290675"/>
            <a:chExt cx="6090425" cy="1136425"/>
          </a:xfrm>
        </p:grpSpPr>
        <p:sp>
          <p:nvSpPr>
            <p:cNvPr id="214" name="Google Shape;214;p12"/>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12"/>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12"/>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12"/>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12"/>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12"/>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12"/>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12"/>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12"/>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12"/>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4" name="Google Shape;224;p12"/>
          <p:cNvSpPr txBox="1"/>
          <p:nvPr/>
        </p:nvSpPr>
        <p:spPr>
          <a:xfrm>
            <a:off x="520100" y="837000"/>
            <a:ext cx="4837200" cy="3469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100"/>
              <a:buFont typeface="Arial"/>
              <a:buNone/>
            </a:pPr>
            <a:r>
              <a:rPr b="0" i="0" lang="en" sz="2100" u="none" cap="none" strike="noStrike">
                <a:solidFill>
                  <a:srgbClr val="666666"/>
                </a:solidFill>
                <a:latin typeface="Open Sans"/>
                <a:ea typeface="Open Sans"/>
                <a:cs typeface="Open Sans"/>
                <a:sym typeface="Open Sans"/>
              </a:rPr>
              <a:t>Use It or Lose It</a:t>
            </a:r>
            <a:endParaRPr b="0" i="0" sz="2100" u="none" cap="none" strike="noStrike">
              <a:solidFill>
                <a:srgbClr val="666666"/>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rgbClr val="666666"/>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1700"/>
              <a:buFont typeface="Arial"/>
              <a:buNone/>
            </a:pPr>
            <a:r>
              <a:rPr b="0" i="0" lang="en" sz="1700" u="none" cap="none" strike="noStrike">
                <a:solidFill>
                  <a:srgbClr val="666666"/>
                </a:solidFill>
                <a:latin typeface="Open Sans"/>
                <a:ea typeface="Open Sans"/>
                <a:cs typeface="Open Sans"/>
                <a:sym typeface="Open Sans"/>
              </a:rPr>
              <a:t>Because of the special tax treatment applied to FSAs, the IRS has rules in place governing the use of FSA funds. One rule states that any unused FSA funds remaining in your account at the end of the eligible claims period must be forfeited and will not roll over to the next plan year. This is sometimes referred to as the “Use it or Lose it” rule. </a:t>
            </a:r>
            <a:endParaRPr b="0" i="0" sz="1700" u="none" cap="none" strike="noStrike">
              <a:solidFill>
                <a:srgbClr val="666666"/>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rgbClr val="666666"/>
              </a:solidFill>
              <a:latin typeface="Open Sans"/>
              <a:ea typeface="Open Sans"/>
              <a:cs typeface="Open Sans"/>
              <a:sym typeface="Open Sans"/>
            </a:endParaRPr>
          </a:p>
          <a:p>
            <a:pPr indent="0" lvl="0" marL="0" marR="0" rtl="0" algn="just">
              <a:lnSpc>
                <a:spcPct val="150000"/>
              </a:lnSpc>
              <a:spcBef>
                <a:spcPts val="0"/>
              </a:spcBef>
              <a:spcAft>
                <a:spcPts val="0"/>
              </a:spcAft>
              <a:buClr>
                <a:srgbClr val="000000"/>
              </a:buClr>
              <a:buSzPts val="1600"/>
              <a:buFont typeface="Arial"/>
              <a:buNone/>
            </a:pPr>
            <a:r>
              <a:t/>
            </a:r>
            <a:endParaRPr b="0" i="0" sz="1600" u="none" cap="none" strike="noStrike">
              <a:solidFill>
                <a:srgbClr val="666666"/>
              </a:solidFill>
              <a:latin typeface="Open Sans"/>
              <a:ea typeface="Open Sans"/>
              <a:cs typeface="Open Sans"/>
              <a:sym typeface="Open Sans"/>
            </a:endParaRPr>
          </a:p>
          <a:p>
            <a:pPr indent="0" lvl="0" marL="457200" marR="0" rtl="0" algn="just">
              <a:lnSpc>
                <a:spcPct val="150000"/>
              </a:lnSpc>
              <a:spcBef>
                <a:spcPts val="0"/>
              </a:spcBef>
              <a:spcAft>
                <a:spcPts val="0"/>
              </a:spcAft>
              <a:buClr>
                <a:srgbClr val="000000"/>
              </a:buClr>
              <a:buSzPts val="1600"/>
              <a:buFont typeface="Arial"/>
              <a:buNone/>
            </a:pPr>
            <a:r>
              <a:t/>
            </a:r>
            <a:endParaRPr b="0" i="0" sz="1600" u="none" cap="none" strike="noStrike">
              <a:solidFill>
                <a:srgbClr val="666666"/>
              </a:solidFill>
              <a:latin typeface="Open Sans"/>
              <a:ea typeface="Open Sans"/>
              <a:cs typeface="Open Sans"/>
              <a:sym typeface="Open Sans"/>
            </a:endParaRPr>
          </a:p>
        </p:txBody>
      </p:sp>
      <p:pic>
        <p:nvPicPr>
          <p:cNvPr id="225" name="Google Shape;225;p12"/>
          <p:cNvPicPr preferRelativeResize="0"/>
          <p:nvPr/>
        </p:nvPicPr>
        <p:blipFill rotWithShape="1">
          <a:blip r:embed="rId3">
            <a:alphaModFix/>
          </a:blip>
          <a:srcRect b="0" l="0" r="0" t="0"/>
          <a:stretch/>
        </p:blipFill>
        <p:spPr>
          <a:xfrm>
            <a:off x="5871250" y="1286388"/>
            <a:ext cx="2704624" cy="2704624"/>
          </a:xfrm>
          <a:prstGeom prst="rect">
            <a:avLst/>
          </a:prstGeom>
          <a:noFill/>
          <a:ln>
            <a:noFill/>
          </a:ln>
        </p:spPr>
      </p:pic>
      <p:sp>
        <p:nvSpPr>
          <p:cNvPr id="226" name="Google Shape;226;p12"/>
          <p:cNvSpPr/>
          <p:nvPr/>
        </p:nvSpPr>
        <p:spPr>
          <a:xfrm>
            <a:off x="5788063" y="1196150"/>
            <a:ext cx="2871000" cy="2885100"/>
          </a:xfrm>
          <a:prstGeom prst="rect">
            <a:avLst/>
          </a:prstGeom>
          <a:noFill/>
          <a:ln cap="flat" cmpd="sng" w="19050">
            <a:solidFill>
              <a:srgbClr val="F5DAA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3"/>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13"/>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DM Serif Text"/>
                <a:ea typeface="DM Serif Text"/>
                <a:cs typeface="DM Serif Text"/>
                <a:sym typeface="DM Serif Text"/>
              </a:rPr>
              <a:t>Flexible Spending Account</a:t>
            </a:r>
            <a:endParaRPr b="0" i="0" sz="1000" u="none" cap="none" strike="noStrike">
              <a:solidFill>
                <a:schemeClr val="lt1"/>
              </a:solidFill>
              <a:latin typeface="DM Serif Text"/>
              <a:ea typeface="DM Serif Text"/>
              <a:cs typeface="DM Serif Text"/>
              <a:sym typeface="DM Serif Text"/>
            </a:endParaRPr>
          </a:p>
        </p:txBody>
      </p:sp>
      <p:grpSp>
        <p:nvGrpSpPr>
          <p:cNvPr id="233" name="Google Shape;233;p13"/>
          <p:cNvGrpSpPr/>
          <p:nvPr/>
        </p:nvGrpSpPr>
        <p:grpSpPr>
          <a:xfrm>
            <a:off x="7921057" y="4774074"/>
            <a:ext cx="1007356" cy="187965"/>
            <a:chOff x="794550" y="2290675"/>
            <a:chExt cx="6090425" cy="1136425"/>
          </a:xfrm>
        </p:grpSpPr>
        <p:sp>
          <p:nvSpPr>
            <p:cNvPr id="234" name="Google Shape;234;p13"/>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13"/>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13"/>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13"/>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13"/>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13"/>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13"/>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13"/>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13"/>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13"/>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4" name="Google Shape;244;p13"/>
          <p:cNvSpPr txBox="1"/>
          <p:nvPr/>
        </p:nvSpPr>
        <p:spPr>
          <a:xfrm>
            <a:off x="324475" y="498500"/>
            <a:ext cx="8390100" cy="4132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900"/>
              <a:buFont typeface="Arial"/>
              <a:buNone/>
            </a:pPr>
            <a:r>
              <a:rPr b="0" i="0" lang="en" sz="1900" u="none" cap="none" strike="noStrike">
                <a:solidFill>
                  <a:srgbClr val="666666"/>
                </a:solidFill>
                <a:latin typeface="Open Sans"/>
                <a:ea typeface="Open Sans"/>
                <a:cs typeface="Open Sans"/>
                <a:sym typeface="Open Sans"/>
              </a:rPr>
              <a:t>Use It or Lose It (Continued)</a:t>
            </a:r>
            <a:endParaRPr b="0" i="0" sz="1500" u="none" cap="none" strike="noStrike">
              <a:solidFill>
                <a:srgbClr val="666666"/>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1500"/>
              <a:buFont typeface="Arial"/>
              <a:buNone/>
            </a:pPr>
            <a:r>
              <a:t/>
            </a:r>
            <a:endParaRPr b="0" i="0" sz="1500" u="none" cap="none" strike="noStrike">
              <a:solidFill>
                <a:srgbClr val="666666"/>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1500"/>
              <a:buFont typeface="Arial"/>
              <a:buNone/>
            </a:pPr>
            <a:r>
              <a:rPr b="0" i="0" lang="en" sz="1500" u="none" cap="none" strike="noStrike">
                <a:solidFill>
                  <a:srgbClr val="666666"/>
                </a:solidFill>
                <a:latin typeface="Open Sans"/>
                <a:ea typeface="Open Sans"/>
                <a:cs typeface="Open Sans"/>
                <a:sym typeface="Open Sans"/>
              </a:rPr>
              <a:t>To avoid forfeiting any unused at the end of your plan year, please keep in mind:</a:t>
            </a:r>
            <a:endParaRPr b="0" i="0" sz="1500" u="none" cap="none" strike="noStrike">
              <a:solidFill>
                <a:srgbClr val="666666"/>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1500"/>
              <a:buFont typeface="Arial"/>
              <a:buNone/>
            </a:pPr>
            <a:r>
              <a:t/>
            </a:r>
            <a:endParaRPr b="0" i="0" sz="1500" u="none" cap="none" strike="noStrike">
              <a:solidFill>
                <a:srgbClr val="666666"/>
              </a:solidFill>
              <a:latin typeface="Open Sans"/>
              <a:ea typeface="Open Sans"/>
              <a:cs typeface="Open Sans"/>
              <a:sym typeface="Open Sans"/>
            </a:endParaRPr>
          </a:p>
          <a:p>
            <a:pPr indent="-317500" lvl="0" marL="457200" marR="0" rtl="0" algn="just">
              <a:lnSpc>
                <a:spcPct val="150000"/>
              </a:lnSpc>
              <a:spcBef>
                <a:spcPts val="0"/>
              </a:spcBef>
              <a:spcAft>
                <a:spcPts val="0"/>
              </a:spcAft>
              <a:buClr>
                <a:srgbClr val="F5DAAC"/>
              </a:buClr>
              <a:buSzPts val="1400"/>
              <a:buFont typeface="Open Sans"/>
              <a:buChar char="●"/>
            </a:pPr>
            <a:r>
              <a:rPr b="0" i="0" lang="en" sz="1400" u="none" cap="none" strike="noStrike">
                <a:solidFill>
                  <a:srgbClr val="666666"/>
                </a:solidFill>
                <a:latin typeface="Open Sans"/>
                <a:ea typeface="Open Sans"/>
                <a:cs typeface="Open Sans"/>
                <a:sym typeface="Open Sans"/>
              </a:rPr>
              <a:t>Eligible FSA claims must be incurred within the eligible claims period that is specified in your employer’s plan. (Check with your HR department for more information about plan year dates.)</a:t>
            </a:r>
            <a:endParaRPr b="0" i="0" sz="1400" u="none" cap="none" strike="noStrike">
              <a:solidFill>
                <a:srgbClr val="666666"/>
              </a:solidFill>
              <a:latin typeface="Open Sans"/>
              <a:ea typeface="Open Sans"/>
              <a:cs typeface="Open Sans"/>
              <a:sym typeface="Open Sans"/>
            </a:endParaRPr>
          </a:p>
          <a:p>
            <a:pPr indent="-317500" lvl="0" marL="457200" marR="0" rtl="0" algn="just">
              <a:lnSpc>
                <a:spcPct val="150000"/>
              </a:lnSpc>
              <a:spcBef>
                <a:spcPts val="0"/>
              </a:spcBef>
              <a:spcAft>
                <a:spcPts val="0"/>
              </a:spcAft>
              <a:buClr>
                <a:srgbClr val="F5DAAC"/>
              </a:buClr>
              <a:buSzPts val="1400"/>
              <a:buFont typeface="Open Sans"/>
              <a:buChar char="●"/>
            </a:pPr>
            <a:r>
              <a:rPr b="0" i="0" lang="en" sz="1400" u="none" cap="none" strike="noStrike">
                <a:solidFill>
                  <a:srgbClr val="666666"/>
                </a:solidFill>
                <a:latin typeface="Open Sans"/>
                <a:ea typeface="Open Sans"/>
                <a:cs typeface="Open Sans"/>
                <a:sym typeface="Open Sans"/>
              </a:rPr>
              <a:t>To be reimbursed for an eligible expense, the date of the service rendered or the date on which an expense was incurred must fall within the eligible claims period. Billing dates or statement dates are irrelevant.</a:t>
            </a:r>
            <a:endParaRPr b="0" i="0" sz="1400" u="none" cap="none" strike="noStrike">
              <a:solidFill>
                <a:srgbClr val="666666"/>
              </a:solidFill>
              <a:latin typeface="Open Sans"/>
              <a:ea typeface="Open Sans"/>
              <a:cs typeface="Open Sans"/>
              <a:sym typeface="Open Sans"/>
            </a:endParaRPr>
          </a:p>
          <a:p>
            <a:pPr indent="-317500" lvl="0" marL="457200" marR="0" rtl="0" algn="just">
              <a:lnSpc>
                <a:spcPct val="150000"/>
              </a:lnSpc>
              <a:spcBef>
                <a:spcPts val="0"/>
              </a:spcBef>
              <a:spcAft>
                <a:spcPts val="0"/>
              </a:spcAft>
              <a:buClr>
                <a:srgbClr val="F5DAAC"/>
              </a:buClr>
              <a:buSzPts val="1400"/>
              <a:buFont typeface="Open Sans"/>
              <a:buChar char="●"/>
            </a:pPr>
            <a:r>
              <a:rPr b="0" i="0" lang="en" sz="1400" u="none" cap="none" strike="noStrike">
                <a:solidFill>
                  <a:srgbClr val="666666"/>
                </a:solidFill>
                <a:latin typeface="Open Sans"/>
                <a:ea typeface="Open Sans"/>
                <a:cs typeface="Open Sans"/>
                <a:sym typeface="Open Sans"/>
              </a:rPr>
              <a:t>Plan ahead! Planning ahead will help you come up with a reasonable estimate of what your expenses might be and help avoid losing any unused funds. </a:t>
            </a:r>
            <a:endParaRPr b="0" i="0" sz="1400" u="none" cap="none" strike="noStrike">
              <a:solidFill>
                <a:srgbClr val="666666"/>
              </a:solidFill>
              <a:latin typeface="Open Sans"/>
              <a:ea typeface="Open Sans"/>
              <a:cs typeface="Open Sans"/>
              <a:sym typeface="Open Sans"/>
            </a:endParaRPr>
          </a:p>
          <a:p>
            <a:pPr indent="0" lvl="0" marL="457200" marR="0" rtl="0" algn="just">
              <a:lnSpc>
                <a:spcPct val="150000"/>
              </a:lnSpc>
              <a:spcBef>
                <a:spcPts val="0"/>
              </a:spcBef>
              <a:spcAft>
                <a:spcPts val="0"/>
              </a:spcAft>
              <a:buClr>
                <a:srgbClr val="000000"/>
              </a:buClr>
              <a:buSzPts val="1400"/>
              <a:buFont typeface="Arial"/>
              <a:buNone/>
            </a:pPr>
            <a:r>
              <a:t/>
            </a:r>
            <a:endParaRPr b="0" i="0" sz="1400" u="none" cap="none" strike="noStrike">
              <a:solidFill>
                <a:srgbClr val="666666"/>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4"/>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14"/>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DM Serif Text"/>
                <a:ea typeface="DM Serif Text"/>
                <a:cs typeface="DM Serif Text"/>
                <a:sym typeface="DM Serif Text"/>
              </a:rPr>
              <a:t>Flexible Spending Account</a:t>
            </a:r>
            <a:endParaRPr b="0" i="0" sz="1000" u="none" cap="none" strike="noStrike">
              <a:solidFill>
                <a:schemeClr val="lt1"/>
              </a:solidFill>
              <a:latin typeface="DM Serif Text"/>
              <a:ea typeface="DM Serif Text"/>
              <a:cs typeface="DM Serif Text"/>
              <a:sym typeface="DM Serif Text"/>
            </a:endParaRPr>
          </a:p>
        </p:txBody>
      </p:sp>
      <p:grpSp>
        <p:nvGrpSpPr>
          <p:cNvPr id="251" name="Google Shape;251;p14"/>
          <p:cNvGrpSpPr/>
          <p:nvPr/>
        </p:nvGrpSpPr>
        <p:grpSpPr>
          <a:xfrm>
            <a:off x="7921057" y="4774074"/>
            <a:ext cx="1007356" cy="187965"/>
            <a:chOff x="794550" y="2290675"/>
            <a:chExt cx="6090425" cy="1136425"/>
          </a:xfrm>
        </p:grpSpPr>
        <p:sp>
          <p:nvSpPr>
            <p:cNvPr id="252" name="Google Shape;252;p14"/>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14"/>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14"/>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14"/>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14"/>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14"/>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14"/>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14"/>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14"/>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14"/>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2" name="Google Shape;262;p14"/>
          <p:cNvSpPr txBox="1"/>
          <p:nvPr/>
        </p:nvSpPr>
        <p:spPr>
          <a:xfrm>
            <a:off x="469675" y="651875"/>
            <a:ext cx="6618600" cy="42132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0" i="0" lang="en" sz="2000" u="none" cap="none" strike="noStrike">
                <a:solidFill>
                  <a:srgbClr val="666666"/>
                </a:solidFill>
                <a:latin typeface="Open Sans"/>
                <a:ea typeface="Open Sans"/>
                <a:cs typeface="Open Sans"/>
                <a:sym typeface="Open Sans"/>
              </a:rPr>
              <a:t>$</a:t>
            </a:r>
            <a:r>
              <a:rPr lang="en" sz="2000">
                <a:solidFill>
                  <a:srgbClr val="666666"/>
                </a:solidFill>
                <a:latin typeface="Open Sans"/>
                <a:ea typeface="Open Sans"/>
                <a:cs typeface="Open Sans"/>
                <a:sym typeface="Open Sans"/>
              </a:rPr>
              <a:t>61</a:t>
            </a:r>
            <a:r>
              <a:rPr b="0" i="0" lang="en" sz="2000" u="none" cap="none" strike="noStrike">
                <a:solidFill>
                  <a:srgbClr val="666666"/>
                </a:solidFill>
                <a:latin typeface="Open Sans"/>
                <a:ea typeface="Open Sans"/>
                <a:cs typeface="Open Sans"/>
                <a:sym typeface="Open Sans"/>
              </a:rPr>
              <a:t>0 Roll-Over Provision</a:t>
            </a:r>
            <a:endParaRPr b="0" i="0" sz="2000" u="none" cap="none" strike="noStrike">
              <a:solidFill>
                <a:srgbClr val="666666"/>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666666"/>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1600"/>
              <a:buFont typeface="Arial"/>
              <a:buNone/>
            </a:pPr>
            <a:r>
              <a:rPr b="0" i="0" lang="en" sz="1600" u="none" cap="none" strike="noStrike">
                <a:solidFill>
                  <a:srgbClr val="666666"/>
                </a:solidFill>
                <a:latin typeface="Open Sans"/>
                <a:ea typeface="Open Sans"/>
                <a:cs typeface="Open Sans"/>
                <a:sym typeface="Open Sans"/>
              </a:rPr>
              <a:t>For those employer groups that elect the roll-over option, participants in the FSA will be allowed to roll over up to $570 in unused FSA funds, for use in the following plan year. Check with your HR department to see if you qualify. </a:t>
            </a:r>
            <a:endParaRPr b="0" i="0" sz="1600" u="none" cap="none" strike="noStrike">
              <a:solidFill>
                <a:srgbClr val="666666"/>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666666"/>
              </a:solidFill>
              <a:latin typeface="Open Sans"/>
              <a:ea typeface="Open Sans"/>
              <a:cs typeface="Open Sans"/>
              <a:sym typeface="Open Sans"/>
            </a:endParaRPr>
          </a:p>
          <a:p>
            <a:pPr indent="-323850" lvl="0" marL="457200" marR="0" rtl="0" algn="just">
              <a:lnSpc>
                <a:spcPct val="150000"/>
              </a:lnSpc>
              <a:spcBef>
                <a:spcPts val="0"/>
              </a:spcBef>
              <a:spcAft>
                <a:spcPts val="0"/>
              </a:spcAft>
              <a:buClr>
                <a:srgbClr val="F5DAAC"/>
              </a:buClr>
              <a:buSzPts val="1500"/>
              <a:buFont typeface="Open Sans"/>
              <a:buChar char="●"/>
            </a:pPr>
            <a:r>
              <a:rPr b="0" i="0" lang="en" sz="1500" u="none" cap="none" strike="noStrike">
                <a:solidFill>
                  <a:srgbClr val="666666"/>
                </a:solidFill>
                <a:latin typeface="Open Sans"/>
                <a:ea typeface="Open Sans"/>
                <a:cs typeface="Open Sans"/>
                <a:sym typeface="Open Sans"/>
              </a:rPr>
              <a:t>Applies only to unused FSA funds</a:t>
            </a:r>
            <a:endParaRPr b="0" i="0" sz="1500" u="none" cap="none" strike="noStrike">
              <a:solidFill>
                <a:srgbClr val="666666"/>
              </a:solidFill>
              <a:latin typeface="Open Sans"/>
              <a:ea typeface="Open Sans"/>
              <a:cs typeface="Open Sans"/>
              <a:sym typeface="Open Sans"/>
            </a:endParaRPr>
          </a:p>
          <a:p>
            <a:pPr indent="-323850" lvl="0" marL="457200" marR="0" rtl="0" algn="just">
              <a:lnSpc>
                <a:spcPct val="150000"/>
              </a:lnSpc>
              <a:spcBef>
                <a:spcPts val="0"/>
              </a:spcBef>
              <a:spcAft>
                <a:spcPts val="0"/>
              </a:spcAft>
              <a:buClr>
                <a:srgbClr val="F5DAAC"/>
              </a:buClr>
              <a:buSzPts val="1500"/>
              <a:buFont typeface="Open Sans"/>
              <a:buChar char="●"/>
            </a:pPr>
            <a:r>
              <a:rPr b="0" i="0" lang="en" sz="1500" u="none" cap="none" strike="noStrike">
                <a:solidFill>
                  <a:srgbClr val="666666"/>
                </a:solidFill>
                <a:latin typeface="Open Sans"/>
                <a:ea typeface="Open Sans"/>
                <a:cs typeface="Open Sans"/>
                <a:sym typeface="Open Sans"/>
              </a:rPr>
              <a:t>An employer can select the roll-over option, however they are not allowed to also offer the 2.5 month extension</a:t>
            </a:r>
            <a:endParaRPr b="0" i="0" sz="1500" u="none" cap="none" strike="noStrike">
              <a:solidFill>
                <a:srgbClr val="666666"/>
              </a:solidFill>
              <a:latin typeface="Open Sans"/>
              <a:ea typeface="Open Sans"/>
              <a:cs typeface="Open Sans"/>
              <a:sym typeface="Open Sans"/>
            </a:endParaRPr>
          </a:p>
          <a:p>
            <a:pPr indent="-323850" lvl="0" marL="457200" marR="0" rtl="0" algn="just">
              <a:lnSpc>
                <a:spcPct val="150000"/>
              </a:lnSpc>
              <a:spcBef>
                <a:spcPts val="0"/>
              </a:spcBef>
              <a:spcAft>
                <a:spcPts val="0"/>
              </a:spcAft>
              <a:buClr>
                <a:srgbClr val="F5DAAC"/>
              </a:buClr>
              <a:buSzPts val="1500"/>
              <a:buFont typeface="Open Sans"/>
              <a:buChar char="●"/>
            </a:pPr>
            <a:r>
              <a:rPr b="0" i="0" lang="en" sz="1500" u="none" cap="none" strike="noStrike">
                <a:solidFill>
                  <a:srgbClr val="666666"/>
                </a:solidFill>
                <a:latin typeface="Open Sans"/>
                <a:ea typeface="Open Sans"/>
                <a:cs typeface="Open Sans"/>
                <a:sym typeface="Open Sans"/>
              </a:rPr>
              <a:t>Employers do not have to adopt this rule, so please check with your HR department for verification </a:t>
            </a:r>
            <a:endParaRPr b="0" i="0" sz="1500" u="none" cap="none" strike="noStrike">
              <a:solidFill>
                <a:srgbClr val="666666"/>
              </a:solidFill>
              <a:latin typeface="Open Sans"/>
              <a:ea typeface="Open Sans"/>
              <a:cs typeface="Open Sans"/>
              <a:sym typeface="Open Sans"/>
            </a:endParaRPr>
          </a:p>
          <a:p>
            <a:pPr indent="0" lvl="0" marL="457200" marR="0" rtl="0" algn="just">
              <a:lnSpc>
                <a:spcPct val="150000"/>
              </a:lnSpc>
              <a:spcBef>
                <a:spcPts val="0"/>
              </a:spcBef>
              <a:spcAft>
                <a:spcPts val="0"/>
              </a:spcAft>
              <a:buClr>
                <a:srgbClr val="000000"/>
              </a:buClr>
              <a:buSzPts val="1500"/>
              <a:buFont typeface="Arial"/>
              <a:buNone/>
            </a:pPr>
            <a:r>
              <a:t/>
            </a:r>
            <a:endParaRPr b="0" i="0" sz="1500" u="none" cap="none" strike="noStrike">
              <a:solidFill>
                <a:srgbClr val="666666"/>
              </a:solidFill>
              <a:latin typeface="Open Sans"/>
              <a:ea typeface="Open Sans"/>
              <a:cs typeface="Open Sans"/>
              <a:sym typeface="Open Sans"/>
            </a:endParaRPr>
          </a:p>
          <a:p>
            <a:pPr indent="0" lvl="0" marL="457200" marR="0" rtl="0" algn="just">
              <a:lnSpc>
                <a:spcPct val="150000"/>
              </a:lnSpc>
              <a:spcBef>
                <a:spcPts val="0"/>
              </a:spcBef>
              <a:spcAft>
                <a:spcPts val="0"/>
              </a:spcAft>
              <a:buClr>
                <a:srgbClr val="000000"/>
              </a:buClr>
              <a:buSzPts val="1500"/>
              <a:buFont typeface="Arial"/>
              <a:buNone/>
            </a:pPr>
            <a:r>
              <a:t/>
            </a:r>
            <a:endParaRPr b="0" i="0" sz="1500" u="none" cap="none" strike="noStrike">
              <a:solidFill>
                <a:srgbClr val="666666"/>
              </a:solidFill>
              <a:latin typeface="Open Sans"/>
              <a:ea typeface="Open Sans"/>
              <a:cs typeface="Open Sans"/>
              <a:sym typeface="Open Sans"/>
            </a:endParaRPr>
          </a:p>
        </p:txBody>
      </p:sp>
      <p:pic>
        <p:nvPicPr>
          <p:cNvPr id="263" name="Google Shape;263;p14"/>
          <p:cNvPicPr preferRelativeResize="0"/>
          <p:nvPr/>
        </p:nvPicPr>
        <p:blipFill rotWithShape="1">
          <a:blip r:embed="rId3">
            <a:alphaModFix/>
          </a:blip>
          <a:srcRect b="0" l="0" r="0" t="0"/>
          <a:stretch/>
        </p:blipFill>
        <p:spPr>
          <a:xfrm>
            <a:off x="7410495" y="1941788"/>
            <a:ext cx="1245890" cy="124588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5"/>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15"/>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DM Serif Text"/>
                <a:ea typeface="DM Serif Text"/>
                <a:cs typeface="DM Serif Text"/>
                <a:sym typeface="DM Serif Text"/>
              </a:rPr>
              <a:t>Flexible Spending Account</a:t>
            </a:r>
            <a:endParaRPr b="0" i="0" sz="1000" u="none" cap="none" strike="noStrike">
              <a:solidFill>
                <a:schemeClr val="lt1"/>
              </a:solidFill>
              <a:latin typeface="DM Serif Text"/>
              <a:ea typeface="DM Serif Text"/>
              <a:cs typeface="DM Serif Text"/>
              <a:sym typeface="DM Serif Text"/>
            </a:endParaRPr>
          </a:p>
        </p:txBody>
      </p:sp>
      <p:grpSp>
        <p:nvGrpSpPr>
          <p:cNvPr id="270" name="Google Shape;270;p15"/>
          <p:cNvGrpSpPr/>
          <p:nvPr/>
        </p:nvGrpSpPr>
        <p:grpSpPr>
          <a:xfrm>
            <a:off x="7921057" y="4774074"/>
            <a:ext cx="1007356" cy="187965"/>
            <a:chOff x="794550" y="2290675"/>
            <a:chExt cx="6090425" cy="1136425"/>
          </a:xfrm>
        </p:grpSpPr>
        <p:sp>
          <p:nvSpPr>
            <p:cNvPr id="271" name="Google Shape;271;p15"/>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15"/>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15"/>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15"/>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15"/>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15"/>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15"/>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15"/>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15"/>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15"/>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1" name="Google Shape;281;p15"/>
          <p:cNvSpPr txBox="1"/>
          <p:nvPr/>
        </p:nvSpPr>
        <p:spPr>
          <a:xfrm>
            <a:off x="324475" y="650900"/>
            <a:ext cx="8390100" cy="36126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000"/>
              <a:buFont typeface="Arial"/>
              <a:buNone/>
            </a:pPr>
            <a:r>
              <a:rPr b="0" i="0" lang="en" sz="2000" u="none" cap="none" strike="noStrike">
                <a:solidFill>
                  <a:srgbClr val="666666"/>
                </a:solidFill>
                <a:latin typeface="Open Sans"/>
                <a:ea typeface="Open Sans"/>
                <a:cs typeface="Open Sans"/>
                <a:sym typeface="Open Sans"/>
              </a:rPr>
              <a:t>$</a:t>
            </a:r>
            <a:r>
              <a:rPr lang="en" sz="2000">
                <a:solidFill>
                  <a:srgbClr val="666666"/>
                </a:solidFill>
                <a:latin typeface="Open Sans"/>
                <a:ea typeface="Open Sans"/>
                <a:cs typeface="Open Sans"/>
                <a:sym typeface="Open Sans"/>
              </a:rPr>
              <a:t>61</a:t>
            </a:r>
            <a:r>
              <a:rPr b="0" i="0" lang="en" sz="2000" u="none" cap="none" strike="noStrike">
                <a:solidFill>
                  <a:srgbClr val="666666"/>
                </a:solidFill>
                <a:latin typeface="Open Sans"/>
                <a:ea typeface="Open Sans"/>
                <a:cs typeface="Open Sans"/>
                <a:sym typeface="Open Sans"/>
              </a:rPr>
              <a:t>0 Roll-Over Provision (Continued)</a:t>
            </a:r>
            <a:endParaRPr b="0" i="0" sz="2000" u="none" cap="none" strike="noStrike">
              <a:solidFill>
                <a:srgbClr val="666666"/>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666666"/>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1600"/>
              <a:buFont typeface="Arial"/>
              <a:buNone/>
            </a:pPr>
            <a:r>
              <a:rPr b="0" i="0" lang="en" sz="1600" u="none" cap="none" strike="noStrike">
                <a:solidFill>
                  <a:srgbClr val="666666"/>
                </a:solidFill>
                <a:latin typeface="Open Sans"/>
                <a:ea typeface="Open Sans"/>
                <a:cs typeface="Open Sans"/>
                <a:sym typeface="Open Sans"/>
              </a:rPr>
              <a:t>For those employer groups that elect the roll-over option:</a:t>
            </a:r>
            <a:endParaRPr b="0" i="0" sz="1600" u="none" cap="none" strike="noStrike">
              <a:solidFill>
                <a:srgbClr val="666666"/>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666666"/>
              </a:solidFill>
              <a:latin typeface="Open Sans"/>
              <a:ea typeface="Open Sans"/>
              <a:cs typeface="Open Sans"/>
              <a:sym typeface="Open Sans"/>
            </a:endParaRPr>
          </a:p>
          <a:p>
            <a:pPr indent="-323850" lvl="0" marL="457200" marR="0" rtl="0" algn="just">
              <a:lnSpc>
                <a:spcPct val="150000"/>
              </a:lnSpc>
              <a:spcBef>
                <a:spcPts val="0"/>
              </a:spcBef>
              <a:spcAft>
                <a:spcPts val="0"/>
              </a:spcAft>
              <a:buClr>
                <a:srgbClr val="F5DAAC"/>
              </a:buClr>
              <a:buSzPts val="1500"/>
              <a:buFont typeface="Open Sans"/>
              <a:buChar char="●"/>
            </a:pPr>
            <a:r>
              <a:rPr b="0" i="0" lang="en" sz="1500" u="none" cap="none" strike="noStrike">
                <a:solidFill>
                  <a:srgbClr val="666666"/>
                </a:solidFill>
                <a:latin typeface="Open Sans"/>
                <a:ea typeface="Open Sans"/>
                <a:cs typeface="Open Sans"/>
                <a:sym typeface="Open Sans"/>
              </a:rPr>
              <a:t>This provision does not affect the ability to elect the maximum amount the following year. Even if funds are rolled over from a previous plan year, a participant can still elect up to the maximum FSA contribution amount allowed under their plan. For instance, if a participant rolls over $</a:t>
            </a:r>
            <a:r>
              <a:rPr lang="en" sz="1500">
                <a:solidFill>
                  <a:srgbClr val="666666"/>
                </a:solidFill>
                <a:latin typeface="Open Sans"/>
                <a:ea typeface="Open Sans"/>
                <a:cs typeface="Open Sans"/>
                <a:sym typeface="Open Sans"/>
              </a:rPr>
              <a:t>61</a:t>
            </a:r>
            <a:r>
              <a:rPr b="0" i="0" lang="en" sz="1500" u="none" cap="none" strike="noStrike">
                <a:solidFill>
                  <a:srgbClr val="666666"/>
                </a:solidFill>
                <a:latin typeface="Open Sans"/>
                <a:ea typeface="Open Sans"/>
                <a:cs typeface="Open Sans"/>
                <a:sym typeface="Open Sans"/>
              </a:rPr>
              <a:t>0 from the 202</a:t>
            </a:r>
            <a:r>
              <a:rPr lang="en" sz="1500">
                <a:solidFill>
                  <a:srgbClr val="666666"/>
                </a:solidFill>
                <a:latin typeface="Open Sans"/>
                <a:ea typeface="Open Sans"/>
                <a:cs typeface="Open Sans"/>
                <a:sym typeface="Open Sans"/>
              </a:rPr>
              <a:t>2</a:t>
            </a:r>
            <a:r>
              <a:rPr b="0" i="0" lang="en" sz="1500" u="none" cap="none" strike="noStrike">
                <a:solidFill>
                  <a:srgbClr val="666666"/>
                </a:solidFill>
                <a:latin typeface="Open Sans"/>
                <a:ea typeface="Open Sans"/>
                <a:cs typeface="Open Sans"/>
                <a:sym typeface="Open Sans"/>
              </a:rPr>
              <a:t> plan year, and his/her employer allows them to make a $</a:t>
            </a:r>
            <a:r>
              <a:rPr lang="en" sz="1500">
                <a:solidFill>
                  <a:srgbClr val="666666"/>
                </a:solidFill>
                <a:latin typeface="Open Sans"/>
                <a:ea typeface="Open Sans"/>
                <a:cs typeface="Open Sans"/>
                <a:sym typeface="Open Sans"/>
              </a:rPr>
              <a:t>3</a:t>
            </a:r>
            <a:r>
              <a:rPr b="0" i="0" lang="en" sz="1500" u="none" cap="none" strike="noStrike">
                <a:solidFill>
                  <a:srgbClr val="666666"/>
                </a:solidFill>
                <a:latin typeface="Open Sans"/>
                <a:ea typeface="Open Sans"/>
                <a:cs typeface="Open Sans"/>
                <a:sym typeface="Open Sans"/>
              </a:rPr>
              <a:t>,</a:t>
            </a:r>
            <a:r>
              <a:rPr lang="en" sz="1500">
                <a:solidFill>
                  <a:srgbClr val="666666"/>
                </a:solidFill>
                <a:latin typeface="Open Sans"/>
                <a:ea typeface="Open Sans"/>
                <a:cs typeface="Open Sans"/>
                <a:sym typeface="Open Sans"/>
              </a:rPr>
              <a:t>0</a:t>
            </a:r>
            <a:r>
              <a:rPr b="0" i="0" lang="en" sz="1500" u="none" cap="none" strike="noStrike">
                <a:solidFill>
                  <a:srgbClr val="666666"/>
                </a:solidFill>
                <a:latin typeface="Open Sans"/>
                <a:ea typeface="Open Sans"/>
                <a:cs typeface="Open Sans"/>
                <a:sym typeface="Open Sans"/>
              </a:rPr>
              <a:t>50 FSA contribution for the 202</a:t>
            </a:r>
            <a:r>
              <a:rPr lang="en" sz="1500">
                <a:solidFill>
                  <a:srgbClr val="666666"/>
                </a:solidFill>
                <a:latin typeface="Open Sans"/>
                <a:ea typeface="Open Sans"/>
                <a:cs typeface="Open Sans"/>
                <a:sym typeface="Open Sans"/>
              </a:rPr>
              <a:t>3</a:t>
            </a:r>
            <a:r>
              <a:rPr b="0" i="0" lang="en" sz="1500" u="none" cap="none" strike="noStrike">
                <a:solidFill>
                  <a:srgbClr val="666666"/>
                </a:solidFill>
                <a:latin typeface="Open Sans"/>
                <a:ea typeface="Open Sans"/>
                <a:cs typeface="Open Sans"/>
                <a:sym typeface="Open Sans"/>
              </a:rPr>
              <a:t> plan year, the participant can still elect the full $</a:t>
            </a:r>
            <a:r>
              <a:rPr lang="en" sz="1500">
                <a:solidFill>
                  <a:srgbClr val="666666"/>
                </a:solidFill>
                <a:latin typeface="Open Sans"/>
                <a:ea typeface="Open Sans"/>
                <a:cs typeface="Open Sans"/>
                <a:sym typeface="Open Sans"/>
              </a:rPr>
              <a:t>3,050</a:t>
            </a:r>
            <a:r>
              <a:rPr b="0" i="0" lang="en" sz="1500" u="none" cap="none" strike="noStrike">
                <a:solidFill>
                  <a:srgbClr val="666666"/>
                </a:solidFill>
                <a:latin typeface="Open Sans"/>
                <a:ea typeface="Open Sans"/>
                <a:cs typeface="Open Sans"/>
                <a:sym typeface="Open Sans"/>
              </a:rPr>
              <a:t> and roll over $</a:t>
            </a:r>
            <a:r>
              <a:rPr lang="en" sz="1500">
                <a:solidFill>
                  <a:srgbClr val="666666"/>
                </a:solidFill>
                <a:latin typeface="Open Sans"/>
                <a:ea typeface="Open Sans"/>
                <a:cs typeface="Open Sans"/>
                <a:sym typeface="Open Sans"/>
              </a:rPr>
              <a:t>61</a:t>
            </a:r>
            <a:r>
              <a:rPr b="0" i="0" lang="en" sz="1500" u="none" cap="none" strike="noStrike">
                <a:solidFill>
                  <a:srgbClr val="666666"/>
                </a:solidFill>
                <a:latin typeface="Open Sans"/>
                <a:ea typeface="Open Sans"/>
                <a:cs typeface="Open Sans"/>
                <a:sym typeface="Open Sans"/>
              </a:rPr>
              <a:t>0 from the prior year. </a:t>
            </a:r>
            <a:endParaRPr b="0" i="0" sz="1500" u="none" cap="none" strike="noStrike">
              <a:solidFill>
                <a:srgbClr val="666666"/>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17ee52c9f0f_0_0"/>
          <p:cNvSpPr txBox="1"/>
          <p:nvPr>
            <p:ph type="title"/>
          </p:nvPr>
        </p:nvSpPr>
        <p:spPr>
          <a:xfrm>
            <a:off x="4725863" y="527602"/>
            <a:ext cx="2091000" cy="645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Calibri"/>
              <a:buNone/>
            </a:pPr>
            <a:r>
              <a:rPr lang="en" sz="3800">
                <a:solidFill>
                  <a:srgbClr val="666666"/>
                </a:solidFill>
                <a:latin typeface="Open Sans Light"/>
                <a:ea typeface="Open Sans Light"/>
                <a:cs typeface="Open Sans Light"/>
                <a:sym typeface="Open Sans Light"/>
              </a:rPr>
              <a:t>Support</a:t>
            </a:r>
            <a:endParaRPr sz="3800">
              <a:solidFill>
                <a:srgbClr val="666666"/>
              </a:solidFill>
              <a:latin typeface="Open Sans Light"/>
              <a:ea typeface="Open Sans Light"/>
              <a:cs typeface="Open Sans Light"/>
              <a:sym typeface="Open Sans Light"/>
            </a:endParaRPr>
          </a:p>
        </p:txBody>
      </p:sp>
      <p:sp>
        <p:nvSpPr>
          <p:cNvPr id="287" name="Google Shape;287;g17ee52c9f0f_0_0"/>
          <p:cNvSpPr txBox="1"/>
          <p:nvPr/>
        </p:nvSpPr>
        <p:spPr>
          <a:xfrm>
            <a:off x="1704900" y="3848025"/>
            <a:ext cx="1752600" cy="42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2000"/>
              <a:buFont typeface="Calibri"/>
              <a:buNone/>
            </a:pPr>
            <a:r>
              <a:rPr b="0" i="0" lang="en" sz="1500" u="none" cap="none" strike="noStrike">
                <a:solidFill>
                  <a:srgbClr val="1A8CB3"/>
                </a:solidFill>
                <a:latin typeface="Open Sans"/>
                <a:ea typeface="Open Sans"/>
                <a:cs typeface="Open Sans"/>
                <a:sym typeface="Open Sans"/>
              </a:rPr>
              <a:t>Download the Mobile App</a:t>
            </a:r>
            <a:endParaRPr b="0" i="0" sz="900" u="none" cap="none" strike="noStrike">
              <a:solidFill>
                <a:srgbClr val="1A8CB3"/>
              </a:solidFill>
              <a:latin typeface="Open Sans"/>
              <a:ea typeface="Open Sans"/>
              <a:cs typeface="Open Sans"/>
              <a:sym typeface="Open Sans"/>
            </a:endParaRPr>
          </a:p>
        </p:txBody>
      </p:sp>
      <p:sp>
        <p:nvSpPr>
          <p:cNvPr id="288" name="Google Shape;288;g17ee52c9f0f_0_0"/>
          <p:cNvSpPr txBox="1"/>
          <p:nvPr/>
        </p:nvSpPr>
        <p:spPr>
          <a:xfrm>
            <a:off x="3550050" y="3848025"/>
            <a:ext cx="1891500" cy="42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2000"/>
              <a:buFont typeface="Calibri"/>
              <a:buNone/>
            </a:pPr>
            <a:r>
              <a:rPr lang="en" sz="1500">
                <a:solidFill>
                  <a:srgbClr val="999999"/>
                </a:solidFill>
                <a:latin typeface="Open Sans"/>
                <a:ea typeface="Open Sans"/>
                <a:cs typeface="Open Sans"/>
                <a:sym typeface="Open Sans"/>
              </a:rPr>
              <a:t>Call us at:</a:t>
            </a:r>
            <a:r>
              <a:rPr lang="en" sz="1500">
                <a:solidFill>
                  <a:srgbClr val="666666"/>
                </a:solidFill>
                <a:latin typeface="Open Sans"/>
                <a:ea typeface="Open Sans"/>
                <a:cs typeface="Open Sans"/>
                <a:sym typeface="Open Sans"/>
              </a:rPr>
              <a:t> </a:t>
            </a:r>
            <a:r>
              <a:rPr b="0" i="0" lang="en" sz="1500" u="none" cap="none" strike="noStrike">
                <a:solidFill>
                  <a:srgbClr val="537EA1"/>
                </a:solidFill>
                <a:latin typeface="Open Sans"/>
                <a:ea typeface="Open Sans"/>
                <a:cs typeface="Open Sans"/>
                <a:sym typeface="Open Sans"/>
              </a:rPr>
              <a:t>888.868.3539</a:t>
            </a:r>
            <a:endParaRPr b="0" i="0" sz="1500" u="none" cap="none" strike="noStrike">
              <a:solidFill>
                <a:srgbClr val="537EA1"/>
              </a:solidFill>
              <a:latin typeface="Open Sans"/>
              <a:ea typeface="Open Sans"/>
              <a:cs typeface="Open Sans"/>
              <a:sym typeface="Open Sans"/>
            </a:endParaRPr>
          </a:p>
        </p:txBody>
      </p:sp>
      <p:sp>
        <p:nvSpPr>
          <p:cNvPr id="289" name="Google Shape;289;g17ee52c9f0f_0_0"/>
          <p:cNvSpPr txBox="1"/>
          <p:nvPr/>
        </p:nvSpPr>
        <p:spPr>
          <a:xfrm>
            <a:off x="5295900" y="3848025"/>
            <a:ext cx="2311500" cy="42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2000"/>
              <a:buFont typeface="Calibri"/>
              <a:buNone/>
            </a:pPr>
            <a:r>
              <a:rPr lang="en" sz="1500">
                <a:solidFill>
                  <a:srgbClr val="999999"/>
                </a:solidFill>
                <a:latin typeface="Open Sans"/>
                <a:ea typeface="Open Sans"/>
                <a:cs typeface="Open Sans"/>
                <a:sym typeface="Open Sans"/>
              </a:rPr>
              <a:t>Visit us at: </a:t>
            </a:r>
            <a:r>
              <a:rPr b="0" i="0" lang="en" sz="1500" u="none" cap="none" strike="noStrike">
                <a:solidFill>
                  <a:srgbClr val="50C1BD"/>
                </a:solidFill>
                <a:latin typeface="Open Sans"/>
                <a:ea typeface="Open Sans"/>
                <a:cs typeface="Open Sans"/>
                <a:sym typeface="Open Sans"/>
              </a:rPr>
              <a:t>www.myameriflex.com</a:t>
            </a:r>
            <a:endParaRPr b="0" i="0" sz="1500" u="none" cap="none" strike="noStrike">
              <a:solidFill>
                <a:srgbClr val="50C1BD"/>
              </a:solidFill>
              <a:latin typeface="Open Sans"/>
              <a:ea typeface="Open Sans"/>
              <a:cs typeface="Open Sans"/>
              <a:sym typeface="Open Sans"/>
            </a:endParaRPr>
          </a:p>
        </p:txBody>
      </p:sp>
      <p:pic>
        <p:nvPicPr>
          <p:cNvPr id="290" name="Google Shape;290;g17ee52c9f0f_0_0"/>
          <p:cNvPicPr preferRelativeResize="0"/>
          <p:nvPr/>
        </p:nvPicPr>
        <p:blipFill>
          <a:blip r:embed="rId3">
            <a:alphaModFix/>
          </a:blip>
          <a:stretch>
            <a:fillRect/>
          </a:stretch>
        </p:blipFill>
        <p:spPr>
          <a:xfrm>
            <a:off x="1434100" y="1440250"/>
            <a:ext cx="6123399" cy="2262999"/>
          </a:xfrm>
          <a:prstGeom prst="rect">
            <a:avLst/>
          </a:prstGeom>
          <a:noFill/>
          <a:ln>
            <a:noFill/>
          </a:ln>
        </p:spPr>
      </p:pic>
      <p:grpSp>
        <p:nvGrpSpPr>
          <p:cNvPr id="291" name="Google Shape;291;g17ee52c9f0f_0_0"/>
          <p:cNvGrpSpPr/>
          <p:nvPr/>
        </p:nvGrpSpPr>
        <p:grpSpPr>
          <a:xfrm>
            <a:off x="2327137" y="628520"/>
            <a:ext cx="2297308" cy="428660"/>
            <a:chOff x="794550" y="2290675"/>
            <a:chExt cx="6090425" cy="1136425"/>
          </a:xfrm>
        </p:grpSpPr>
        <p:sp>
          <p:nvSpPr>
            <p:cNvPr id="292" name="Google Shape;292;g17ee52c9f0f_0_0"/>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17ee52c9f0f_0_0"/>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17ee52c9f0f_0_0"/>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g17ee52c9f0f_0_0"/>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g17ee52c9f0f_0_0"/>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g17ee52c9f0f_0_0"/>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g17ee52c9f0f_0_0"/>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17ee52c9f0f_0_0"/>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17ee52c9f0f_0_0"/>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17ee52c9f0f_0_0"/>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17"/>
          <p:cNvPicPr preferRelativeResize="0"/>
          <p:nvPr/>
        </p:nvPicPr>
        <p:blipFill rotWithShape="1">
          <a:blip r:embed="rId3">
            <a:alphaModFix/>
          </a:blip>
          <a:srcRect b="4855" l="0" r="0" t="4857"/>
          <a:stretch/>
        </p:blipFill>
        <p:spPr>
          <a:xfrm>
            <a:off x="757225" y="634675"/>
            <a:ext cx="7629528" cy="3587577"/>
          </a:xfrm>
          <a:prstGeom prst="rect">
            <a:avLst/>
          </a:prstGeom>
          <a:noFill/>
          <a:ln>
            <a:noFill/>
          </a:ln>
        </p:spPr>
      </p:pic>
      <p:sp>
        <p:nvSpPr>
          <p:cNvPr id="307" name="Google Shape;307;p17"/>
          <p:cNvSpPr/>
          <p:nvPr/>
        </p:nvSpPr>
        <p:spPr>
          <a:xfrm>
            <a:off x="995088" y="889762"/>
            <a:ext cx="7153800" cy="3077400"/>
          </a:xfrm>
          <a:prstGeom prst="rect">
            <a:avLst/>
          </a:prstGeom>
          <a:noFill/>
          <a:ln cap="flat" cmpd="sng" w="9525">
            <a:solidFill>
              <a:srgbClr val="F5DAA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17"/>
          <p:cNvSpPr txBox="1"/>
          <p:nvPr/>
        </p:nvSpPr>
        <p:spPr>
          <a:xfrm>
            <a:off x="1280925" y="2087394"/>
            <a:ext cx="6587700" cy="54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DM Serif Text"/>
                <a:ea typeface="DM Serif Text"/>
                <a:cs typeface="DM Serif Text"/>
                <a:sym typeface="DM Serif Text"/>
              </a:rPr>
              <a:t>Questions?</a:t>
            </a:r>
            <a:endParaRPr b="0" i="0" sz="3000" u="none" cap="none" strike="noStrike">
              <a:solidFill>
                <a:schemeClr val="lt1"/>
              </a:solidFill>
              <a:latin typeface="DM Serif Text"/>
              <a:ea typeface="DM Serif Text"/>
              <a:cs typeface="DM Serif Text"/>
              <a:sym typeface="DM Serif Text"/>
            </a:endParaRPr>
          </a:p>
        </p:txBody>
      </p:sp>
      <p:grpSp>
        <p:nvGrpSpPr>
          <p:cNvPr id="309" name="Google Shape;309;p17"/>
          <p:cNvGrpSpPr/>
          <p:nvPr/>
        </p:nvGrpSpPr>
        <p:grpSpPr>
          <a:xfrm>
            <a:off x="7921057" y="4774074"/>
            <a:ext cx="1007356" cy="187965"/>
            <a:chOff x="794550" y="2290675"/>
            <a:chExt cx="6090425" cy="1136425"/>
          </a:xfrm>
        </p:grpSpPr>
        <p:sp>
          <p:nvSpPr>
            <p:cNvPr id="310" name="Google Shape;310;p17"/>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17"/>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17"/>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17"/>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17"/>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17"/>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17"/>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17"/>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17"/>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17"/>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2"/>
          <p:cNvPicPr preferRelativeResize="0"/>
          <p:nvPr/>
        </p:nvPicPr>
        <p:blipFill rotWithShape="1">
          <a:blip r:embed="rId3">
            <a:alphaModFix/>
          </a:blip>
          <a:srcRect b="0" l="0" r="0" t="0"/>
          <a:stretch/>
        </p:blipFill>
        <p:spPr>
          <a:xfrm>
            <a:off x="0" y="0"/>
            <a:ext cx="9144000" cy="5143495"/>
          </a:xfrm>
          <a:prstGeom prst="rect">
            <a:avLst/>
          </a:prstGeom>
          <a:noFill/>
          <a:ln>
            <a:noFill/>
          </a:ln>
        </p:spPr>
      </p:pic>
      <p:sp>
        <p:nvSpPr>
          <p:cNvPr id="78" name="Google Shape;78;p2"/>
          <p:cNvSpPr txBox="1"/>
          <p:nvPr/>
        </p:nvSpPr>
        <p:spPr>
          <a:xfrm>
            <a:off x="1654575" y="1932125"/>
            <a:ext cx="5928000" cy="54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0" i="0" lang="en" sz="2900" u="none" cap="none" strike="noStrike">
                <a:solidFill>
                  <a:schemeClr val="lt1"/>
                </a:solidFill>
                <a:latin typeface="DM Serif Text"/>
                <a:ea typeface="DM Serif Text"/>
                <a:cs typeface="DM Serif Text"/>
                <a:sym typeface="DM Serif Text"/>
              </a:rPr>
              <a:t>Flexible Spending Account</a:t>
            </a:r>
            <a:endParaRPr b="0" i="0" sz="2900" u="none" cap="none" strike="noStrike">
              <a:solidFill>
                <a:schemeClr val="lt1"/>
              </a:solidFill>
              <a:latin typeface="DM Serif Text"/>
              <a:ea typeface="DM Serif Text"/>
              <a:cs typeface="DM Serif Text"/>
              <a:sym typeface="DM Serif Text"/>
            </a:endParaRPr>
          </a:p>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DM Serif Text"/>
              <a:ea typeface="DM Serif Text"/>
              <a:cs typeface="DM Serif Text"/>
              <a:sym typeface="DM Serif Text"/>
            </a:endParaRPr>
          </a:p>
        </p:txBody>
      </p:sp>
      <p:grpSp>
        <p:nvGrpSpPr>
          <p:cNvPr id="79" name="Google Shape;79;p2"/>
          <p:cNvGrpSpPr/>
          <p:nvPr/>
        </p:nvGrpSpPr>
        <p:grpSpPr>
          <a:xfrm>
            <a:off x="3951989" y="4408803"/>
            <a:ext cx="1240011" cy="231376"/>
            <a:chOff x="794550" y="2290675"/>
            <a:chExt cx="6090425" cy="1136425"/>
          </a:xfrm>
        </p:grpSpPr>
        <p:sp>
          <p:nvSpPr>
            <p:cNvPr id="80" name="Google Shape;80;p2"/>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2"/>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2"/>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2"/>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2"/>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2"/>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2"/>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2"/>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2"/>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3"/>
          <p:cNvPicPr preferRelativeResize="0"/>
          <p:nvPr/>
        </p:nvPicPr>
        <p:blipFill rotWithShape="1">
          <a:blip r:embed="rId3">
            <a:alphaModFix/>
          </a:blip>
          <a:srcRect b="10162" l="514" r="582" t="20086"/>
          <a:stretch/>
        </p:blipFill>
        <p:spPr>
          <a:xfrm>
            <a:off x="757225" y="634675"/>
            <a:ext cx="7629527" cy="3587578"/>
          </a:xfrm>
          <a:prstGeom prst="rect">
            <a:avLst/>
          </a:prstGeom>
          <a:noFill/>
          <a:ln>
            <a:noFill/>
          </a:ln>
        </p:spPr>
      </p:pic>
      <p:sp>
        <p:nvSpPr>
          <p:cNvPr id="95" name="Google Shape;95;p3"/>
          <p:cNvSpPr/>
          <p:nvPr/>
        </p:nvSpPr>
        <p:spPr>
          <a:xfrm>
            <a:off x="995088" y="889762"/>
            <a:ext cx="7153800" cy="3077400"/>
          </a:xfrm>
          <a:prstGeom prst="rect">
            <a:avLst/>
          </a:prstGeom>
          <a:noFill/>
          <a:ln cap="flat" cmpd="sng" w="9525">
            <a:solidFill>
              <a:srgbClr val="F5DAA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3"/>
          <p:cNvSpPr txBox="1"/>
          <p:nvPr/>
        </p:nvSpPr>
        <p:spPr>
          <a:xfrm>
            <a:off x="1280925" y="2087394"/>
            <a:ext cx="6587700" cy="54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0" i="0" lang="en" sz="2900" u="none" cap="none" strike="noStrike">
                <a:solidFill>
                  <a:schemeClr val="lt1"/>
                </a:solidFill>
                <a:latin typeface="DM Serif Text"/>
                <a:ea typeface="DM Serif Text"/>
                <a:cs typeface="DM Serif Text"/>
                <a:sym typeface="DM Serif Text"/>
              </a:rPr>
              <a:t>What is an FSA?</a:t>
            </a:r>
            <a:endParaRPr b="0" i="0" sz="2900" u="none" cap="none" strike="noStrike">
              <a:solidFill>
                <a:schemeClr val="lt1"/>
              </a:solidFill>
              <a:latin typeface="DM Serif Text"/>
              <a:ea typeface="DM Serif Text"/>
              <a:cs typeface="DM Serif Text"/>
              <a:sym typeface="DM Serif Text"/>
            </a:endParaRPr>
          </a:p>
        </p:txBody>
      </p:sp>
      <p:grpSp>
        <p:nvGrpSpPr>
          <p:cNvPr id="97" name="Google Shape;97;p3"/>
          <p:cNvGrpSpPr/>
          <p:nvPr/>
        </p:nvGrpSpPr>
        <p:grpSpPr>
          <a:xfrm>
            <a:off x="7921057" y="4774074"/>
            <a:ext cx="1007356" cy="187965"/>
            <a:chOff x="794550" y="2290675"/>
            <a:chExt cx="6090425" cy="1136425"/>
          </a:xfrm>
        </p:grpSpPr>
        <p:sp>
          <p:nvSpPr>
            <p:cNvPr id="98" name="Google Shape;98;p3"/>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3"/>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3"/>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3"/>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3"/>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3"/>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3"/>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3"/>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3"/>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3"/>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4"/>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4"/>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DM Serif Text"/>
                <a:ea typeface="DM Serif Text"/>
                <a:cs typeface="DM Serif Text"/>
                <a:sym typeface="DM Serif Text"/>
              </a:rPr>
              <a:t>Flexible Spending Account</a:t>
            </a:r>
            <a:endParaRPr b="0" i="0" sz="1000" u="none" cap="none" strike="noStrike">
              <a:solidFill>
                <a:schemeClr val="lt1"/>
              </a:solidFill>
              <a:latin typeface="DM Serif Text"/>
              <a:ea typeface="DM Serif Text"/>
              <a:cs typeface="DM Serif Text"/>
              <a:sym typeface="DM Serif Text"/>
            </a:endParaRPr>
          </a:p>
        </p:txBody>
      </p:sp>
      <p:grpSp>
        <p:nvGrpSpPr>
          <p:cNvPr id="114" name="Google Shape;114;p4"/>
          <p:cNvGrpSpPr/>
          <p:nvPr/>
        </p:nvGrpSpPr>
        <p:grpSpPr>
          <a:xfrm>
            <a:off x="7921057" y="4774074"/>
            <a:ext cx="1007356" cy="187965"/>
            <a:chOff x="794550" y="2290675"/>
            <a:chExt cx="6090425" cy="1136425"/>
          </a:xfrm>
        </p:grpSpPr>
        <p:sp>
          <p:nvSpPr>
            <p:cNvPr id="115" name="Google Shape;115;p4"/>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4"/>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4"/>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4"/>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4"/>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4"/>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4"/>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4"/>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4"/>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4"/>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5" name="Google Shape;125;p4"/>
          <p:cNvSpPr txBox="1"/>
          <p:nvPr/>
        </p:nvSpPr>
        <p:spPr>
          <a:xfrm>
            <a:off x="461350" y="1021050"/>
            <a:ext cx="8379300" cy="3445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666666"/>
                </a:solidFill>
                <a:latin typeface="Open Sans"/>
                <a:ea typeface="Open Sans"/>
                <a:cs typeface="Open Sans"/>
                <a:sym typeface="Open Sans"/>
              </a:rPr>
              <a:t>An FSA is a spending account for health expenses. The account is tax-advantaged, meaning you can save up to 40% on thousands of everyday expenses. You decide how much money you want to set aside at the beginning of the year and that money is yours to use starting day one. </a:t>
            </a:r>
            <a:endParaRPr b="0" i="0" sz="1400" u="none" cap="none" strike="noStrike">
              <a:solidFill>
                <a:srgbClr val="666666"/>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5"/>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5"/>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DM Serif Text"/>
                <a:ea typeface="DM Serif Text"/>
                <a:cs typeface="DM Serif Text"/>
                <a:sym typeface="DM Serif Text"/>
              </a:rPr>
              <a:t>Flexible Spending Account</a:t>
            </a:r>
            <a:endParaRPr b="0" i="0" sz="1000" u="none" cap="none" strike="noStrike">
              <a:solidFill>
                <a:schemeClr val="lt1"/>
              </a:solidFill>
              <a:latin typeface="DM Serif Text"/>
              <a:ea typeface="DM Serif Text"/>
              <a:cs typeface="DM Serif Text"/>
              <a:sym typeface="DM Serif Text"/>
            </a:endParaRPr>
          </a:p>
        </p:txBody>
      </p:sp>
      <p:grpSp>
        <p:nvGrpSpPr>
          <p:cNvPr id="132" name="Google Shape;132;p5"/>
          <p:cNvGrpSpPr/>
          <p:nvPr/>
        </p:nvGrpSpPr>
        <p:grpSpPr>
          <a:xfrm>
            <a:off x="7921057" y="4774074"/>
            <a:ext cx="1007356" cy="187965"/>
            <a:chOff x="794550" y="2290675"/>
            <a:chExt cx="6090425" cy="1136425"/>
          </a:xfrm>
        </p:grpSpPr>
        <p:sp>
          <p:nvSpPr>
            <p:cNvPr id="133" name="Google Shape;133;p5"/>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5"/>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5"/>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5"/>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5"/>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5"/>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5"/>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5"/>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5"/>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5"/>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3" name="Google Shape;143;p5"/>
          <p:cNvSpPr txBox="1"/>
          <p:nvPr/>
        </p:nvSpPr>
        <p:spPr>
          <a:xfrm>
            <a:off x="441875" y="680900"/>
            <a:ext cx="6237600" cy="36153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700"/>
              <a:buFont typeface="Arial"/>
              <a:buNone/>
            </a:pPr>
            <a:r>
              <a:rPr b="0" i="0" lang="en" sz="1700" u="none" cap="none" strike="noStrike">
                <a:solidFill>
                  <a:srgbClr val="666666"/>
                </a:solidFill>
                <a:latin typeface="Open Sans"/>
                <a:ea typeface="Open Sans"/>
                <a:cs typeface="Open Sans"/>
                <a:sym typeface="Open Sans"/>
              </a:rPr>
              <a:t>How much you can contribute:</a:t>
            </a:r>
            <a:endParaRPr b="0" i="0" sz="1700" u="none" cap="none" strike="noStrike">
              <a:solidFill>
                <a:srgbClr val="666666"/>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rgbClr val="666666"/>
              </a:solidFill>
              <a:latin typeface="Open Sans"/>
              <a:ea typeface="Open Sans"/>
              <a:cs typeface="Open Sans"/>
              <a:sym typeface="Open Sans"/>
            </a:endParaRPr>
          </a:p>
          <a:p>
            <a:pPr indent="-330200" lvl="0" marL="457200" marR="0" rtl="0" algn="just">
              <a:lnSpc>
                <a:spcPct val="150000"/>
              </a:lnSpc>
              <a:spcBef>
                <a:spcPts val="0"/>
              </a:spcBef>
              <a:spcAft>
                <a:spcPts val="0"/>
              </a:spcAft>
              <a:buClr>
                <a:srgbClr val="F5DAAC"/>
              </a:buClr>
              <a:buSzPts val="1600"/>
              <a:buFont typeface="Open Sans"/>
              <a:buChar char="●"/>
            </a:pPr>
            <a:r>
              <a:rPr b="0" i="0" lang="en" sz="1600" u="none" cap="none" strike="noStrike">
                <a:solidFill>
                  <a:srgbClr val="666666"/>
                </a:solidFill>
                <a:latin typeface="Open Sans"/>
                <a:ea typeface="Open Sans"/>
                <a:cs typeface="Open Sans"/>
                <a:sym typeface="Open Sans"/>
              </a:rPr>
              <a:t>$</a:t>
            </a:r>
            <a:r>
              <a:rPr lang="en" sz="1600">
                <a:solidFill>
                  <a:srgbClr val="666666"/>
                </a:solidFill>
                <a:latin typeface="Open Sans"/>
                <a:ea typeface="Open Sans"/>
                <a:cs typeface="Open Sans"/>
                <a:sym typeface="Open Sans"/>
              </a:rPr>
              <a:t>3</a:t>
            </a:r>
            <a:r>
              <a:rPr b="0" i="0" lang="en" sz="1600" u="none" cap="none" strike="noStrike">
                <a:solidFill>
                  <a:srgbClr val="666666"/>
                </a:solidFill>
                <a:latin typeface="Open Sans"/>
                <a:ea typeface="Open Sans"/>
                <a:cs typeface="Open Sans"/>
                <a:sym typeface="Open Sans"/>
              </a:rPr>
              <a:t>,</a:t>
            </a:r>
            <a:r>
              <a:rPr lang="en" sz="1600">
                <a:solidFill>
                  <a:srgbClr val="666666"/>
                </a:solidFill>
                <a:latin typeface="Open Sans"/>
                <a:ea typeface="Open Sans"/>
                <a:cs typeface="Open Sans"/>
                <a:sym typeface="Open Sans"/>
              </a:rPr>
              <a:t>0</a:t>
            </a:r>
            <a:r>
              <a:rPr b="0" i="0" lang="en" sz="1600" u="none" cap="none" strike="noStrike">
                <a:solidFill>
                  <a:srgbClr val="666666"/>
                </a:solidFill>
                <a:latin typeface="Open Sans"/>
                <a:ea typeface="Open Sans"/>
                <a:cs typeface="Open Sans"/>
                <a:sym typeface="Open Sans"/>
              </a:rPr>
              <a:t>50</a:t>
            </a:r>
            <a:endParaRPr b="0" i="0" sz="1600" u="none" cap="none" strike="noStrike">
              <a:solidFill>
                <a:srgbClr val="666666"/>
              </a:solidFill>
              <a:latin typeface="Open Sans"/>
              <a:ea typeface="Open Sans"/>
              <a:cs typeface="Open Sans"/>
              <a:sym typeface="Open Sans"/>
            </a:endParaRPr>
          </a:p>
          <a:p>
            <a:pPr indent="-330200" lvl="1" marL="914400" marR="0" rtl="0" algn="just">
              <a:lnSpc>
                <a:spcPct val="150000"/>
              </a:lnSpc>
              <a:spcBef>
                <a:spcPts val="0"/>
              </a:spcBef>
              <a:spcAft>
                <a:spcPts val="0"/>
              </a:spcAft>
              <a:buClr>
                <a:schemeClr val="dk1"/>
              </a:buClr>
              <a:buSzPts val="1600"/>
              <a:buFont typeface="Open Sans"/>
              <a:buChar char="○"/>
            </a:pPr>
            <a:r>
              <a:rPr b="0" i="0" lang="en" sz="1600" u="none" cap="none" strike="noStrike">
                <a:solidFill>
                  <a:srgbClr val="666666"/>
                </a:solidFill>
                <a:latin typeface="Open Sans"/>
                <a:ea typeface="Open Sans"/>
                <a:cs typeface="Open Sans"/>
                <a:sym typeface="Open Sans"/>
              </a:rPr>
              <a:t>This is the maximum set by the IRS. Please check with your Human Resources department for verification of your employer’s maximum contribution amount.</a:t>
            </a:r>
            <a:endParaRPr b="0" i="0" sz="1600" u="none" cap="none" strike="noStrike">
              <a:solidFill>
                <a:srgbClr val="666666"/>
              </a:solidFill>
              <a:latin typeface="Open Sans"/>
              <a:ea typeface="Open Sans"/>
              <a:cs typeface="Open Sans"/>
              <a:sym typeface="Open Sans"/>
            </a:endParaRPr>
          </a:p>
          <a:p>
            <a:pPr indent="-330200" lvl="1" marL="914400" marR="0" rtl="0" algn="just">
              <a:lnSpc>
                <a:spcPct val="150000"/>
              </a:lnSpc>
              <a:spcBef>
                <a:spcPts val="0"/>
              </a:spcBef>
              <a:spcAft>
                <a:spcPts val="0"/>
              </a:spcAft>
              <a:buClr>
                <a:schemeClr val="dk1"/>
              </a:buClr>
              <a:buSzPts val="1600"/>
              <a:buFont typeface="Open Sans"/>
              <a:buChar char="○"/>
            </a:pPr>
            <a:r>
              <a:rPr b="0" i="0" lang="en" sz="1600" u="none" cap="none" strike="noStrike">
                <a:solidFill>
                  <a:srgbClr val="666666"/>
                </a:solidFill>
                <a:latin typeface="Open Sans"/>
                <a:ea typeface="Open Sans"/>
                <a:cs typeface="Open Sans"/>
                <a:sym typeface="Open Sans"/>
              </a:rPr>
              <a:t>Since it does not coordinate with insurance coverage, you do not have to participate in your employer’s medical plan to be eligible</a:t>
            </a:r>
            <a:endParaRPr b="0" i="0" sz="1600" u="none" cap="none" strike="noStrike">
              <a:solidFill>
                <a:srgbClr val="666666"/>
              </a:solidFill>
              <a:latin typeface="Open Sans"/>
              <a:ea typeface="Open Sans"/>
              <a:cs typeface="Open Sans"/>
              <a:sym typeface="Open Sans"/>
            </a:endParaRPr>
          </a:p>
          <a:p>
            <a:pPr indent="-330200" lvl="1" marL="914400" marR="0" rtl="0" algn="just">
              <a:lnSpc>
                <a:spcPct val="150000"/>
              </a:lnSpc>
              <a:spcBef>
                <a:spcPts val="0"/>
              </a:spcBef>
              <a:spcAft>
                <a:spcPts val="0"/>
              </a:spcAft>
              <a:buClr>
                <a:schemeClr val="dk1"/>
              </a:buClr>
              <a:buSzPts val="1600"/>
              <a:buFont typeface="Open Sans"/>
              <a:buChar char="○"/>
            </a:pPr>
            <a:r>
              <a:rPr b="0" i="0" lang="en" sz="1600" u="none" cap="none" strike="noStrike">
                <a:solidFill>
                  <a:srgbClr val="666666"/>
                </a:solidFill>
                <a:latin typeface="Open Sans"/>
                <a:ea typeface="Open Sans"/>
                <a:cs typeface="Open Sans"/>
                <a:sym typeface="Open Sans"/>
              </a:rPr>
              <a:t>Any legal dependent can use your FSA funds, regardless of their insurance coverage status</a:t>
            </a:r>
            <a:endParaRPr b="0" i="0" sz="1600" u="none" cap="none" strike="noStrike">
              <a:solidFill>
                <a:srgbClr val="666666"/>
              </a:solidFill>
              <a:latin typeface="Open Sans"/>
              <a:ea typeface="Open Sans"/>
              <a:cs typeface="Open Sans"/>
              <a:sym typeface="Open Sans"/>
            </a:endParaRPr>
          </a:p>
          <a:p>
            <a:pPr indent="0" lvl="0" marL="457200" marR="0" rtl="0" algn="just">
              <a:lnSpc>
                <a:spcPct val="150000"/>
              </a:lnSpc>
              <a:spcBef>
                <a:spcPts val="0"/>
              </a:spcBef>
              <a:spcAft>
                <a:spcPts val="0"/>
              </a:spcAft>
              <a:buClr>
                <a:srgbClr val="000000"/>
              </a:buClr>
              <a:buSzPts val="1600"/>
              <a:buFont typeface="Arial"/>
              <a:buNone/>
            </a:pPr>
            <a:r>
              <a:t/>
            </a:r>
            <a:endParaRPr b="0" i="0" sz="1600" u="none" cap="none" strike="noStrike">
              <a:solidFill>
                <a:srgbClr val="666666"/>
              </a:solidFill>
              <a:latin typeface="Open Sans"/>
              <a:ea typeface="Open Sans"/>
              <a:cs typeface="Open Sans"/>
              <a:sym typeface="Open Sans"/>
            </a:endParaRPr>
          </a:p>
        </p:txBody>
      </p:sp>
      <p:pic>
        <p:nvPicPr>
          <p:cNvPr id="144" name="Google Shape;144;p5"/>
          <p:cNvPicPr preferRelativeResize="0"/>
          <p:nvPr/>
        </p:nvPicPr>
        <p:blipFill rotWithShape="1">
          <a:blip r:embed="rId3">
            <a:alphaModFix/>
          </a:blip>
          <a:srcRect b="0" l="0" r="0" t="0"/>
          <a:stretch/>
        </p:blipFill>
        <p:spPr>
          <a:xfrm>
            <a:off x="7243845" y="1953433"/>
            <a:ext cx="1245890" cy="124589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6"/>
          <p:cNvSpPr/>
          <p:nvPr/>
        </p:nvSpPr>
        <p:spPr>
          <a:xfrm>
            <a:off x="1045925" y="1462375"/>
            <a:ext cx="7119300" cy="2240700"/>
          </a:xfrm>
          <a:prstGeom prst="rect">
            <a:avLst/>
          </a:prstGeom>
          <a:noFill/>
          <a:ln cap="flat" cmpd="sng" w="19050">
            <a:solidFill>
              <a:srgbClr val="F5DAA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6"/>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6"/>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DM Serif Text"/>
                <a:ea typeface="DM Serif Text"/>
                <a:cs typeface="DM Serif Text"/>
                <a:sym typeface="DM Serif Text"/>
              </a:rPr>
              <a:t>Flexible Spending Account</a:t>
            </a:r>
            <a:endParaRPr b="0" i="0" sz="1000" u="none" cap="none" strike="noStrike">
              <a:solidFill>
                <a:schemeClr val="lt1"/>
              </a:solidFill>
              <a:latin typeface="DM Serif Text"/>
              <a:ea typeface="DM Serif Text"/>
              <a:cs typeface="DM Serif Text"/>
              <a:sym typeface="DM Serif Text"/>
            </a:endParaRPr>
          </a:p>
        </p:txBody>
      </p:sp>
      <p:grpSp>
        <p:nvGrpSpPr>
          <p:cNvPr id="152" name="Google Shape;152;p6"/>
          <p:cNvGrpSpPr/>
          <p:nvPr/>
        </p:nvGrpSpPr>
        <p:grpSpPr>
          <a:xfrm>
            <a:off x="7921057" y="4774074"/>
            <a:ext cx="1007356" cy="187965"/>
            <a:chOff x="794550" y="2290675"/>
            <a:chExt cx="6090425" cy="1136425"/>
          </a:xfrm>
        </p:grpSpPr>
        <p:sp>
          <p:nvSpPr>
            <p:cNvPr id="153" name="Google Shape;153;p6"/>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6"/>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6"/>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6"/>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6"/>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6"/>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6"/>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6"/>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6"/>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6"/>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3" name="Google Shape;163;p6"/>
          <p:cNvSpPr txBox="1"/>
          <p:nvPr/>
        </p:nvSpPr>
        <p:spPr>
          <a:xfrm>
            <a:off x="2674025" y="1462375"/>
            <a:ext cx="5247000" cy="2240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0" i="0" lang="en" sz="1700" u="none" cap="none" strike="noStrike">
                <a:solidFill>
                  <a:srgbClr val="666666"/>
                </a:solidFill>
                <a:latin typeface="Open Sans"/>
                <a:ea typeface="Open Sans"/>
                <a:cs typeface="Open Sans"/>
                <a:sym typeface="Open Sans"/>
              </a:rPr>
              <a:t>Disclaimer:  If you or your spouse currently contributes to a health savings account (HSA), you should check with your HR representative before enrolling in the FSA.</a:t>
            </a:r>
            <a:endParaRPr b="0" i="0" sz="1700" u="none" cap="none" strike="noStrike">
              <a:solidFill>
                <a:srgbClr val="666666"/>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rgbClr val="666666"/>
              </a:solidFill>
              <a:latin typeface="Open Sans"/>
              <a:ea typeface="Open Sans"/>
              <a:cs typeface="Open Sans"/>
              <a:sym typeface="Open Sans"/>
            </a:endParaRPr>
          </a:p>
        </p:txBody>
      </p:sp>
      <p:pic>
        <p:nvPicPr>
          <p:cNvPr id="164" name="Google Shape;164;p6"/>
          <p:cNvPicPr preferRelativeResize="0"/>
          <p:nvPr/>
        </p:nvPicPr>
        <p:blipFill rotWithShape="1">
          <a:blip r:embed="rId3">
            <a:alphaModFix amt="85000"/>
          </a:blip>
          <a:srcRect b="0" l="0" r="0" t="0"/>
          <a:stretch/>
        </p:blipFill>
        <p:spPr>
          <a:xfrm>
            <a:off x="1315769" y="1870358"/>
            <a:ext cx="1245890" cy="12458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7"/>
          <p:cNvPicPr preferRelativeResize="0"/>
          <p:nvPr/>
        </p:nvPicPr>
        <p:blipFill rotWithShape="1">
          <a:blip r:embed="rId3">
            <a:alphaModFix/>
          </a:blip>
          <a:srcRect b="10162" l="514" r="582" t="20086"/>
          <a:stretch/>
        </p:blipFill>
        <p:spPr>
          <a:xfrm>
            <a:off x="757225" y="634675"/>
            <a:ext cx="7629527" cy="3587578"/>
          </a:xfrm>
          <a:prstGeom prst="rect">
            <a:avLst/>
          </a:prstGeom>
          <a:noFill/>
          <a:ln>
            <a:noFill/>
          </a:ln>
        </p:spPr>
      </p:pic>
      <p:sp>
        <p:nvSpPr>
          <p:cNvPr id="170" name="Google Shape;170;p7"/>
          <p:cNvSpPr/>
          <p:nvPr/>
        </p:nvSpPr>
        <p:spPr>
          <a:xfrm>
            <a:off x="995088" y="889762"/>
            <a:ext cx="7153800" cy="3077400"/>
          </a:xfrm>
          <a:prstGeom prst="rect">
            <a:avLst/>
          </a:prstGeom>
          <a:noFill/>
          <a:ln cap="flat" cmpd="sng" w="9525">
            <a:solidFill>
              <a:srgbClr val="F5DAA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7"/>
          <p:cNvSpPr txBox="1"/>
          <p:nvPr/>
        </p:nvSpPr>
        <p:spPr>
          <a:xfrm>
            <a:off x="1280925" y="2087394"/>
            <a:ext cx="6587700" cy="54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0" i="0" lang="en" sz="2900" u="none" cap="none" strike="noStrike">
                <a:solidFill>
                  <a:schemeClr val="lt1"/>
                </a:solidFill>
                <a:latin typeface="DM Serif Text"/>
                <a:ea typeface="DM Serif Text"/>
                <a:cs typeface="DM Serif Text"/>
                <a:sym typeface="DM Serif Text"/>
              </a:rPr>
              <a:t>Eligible Expenses</a:t>
            </a:r>
            <a:endParaRPr b="0" i="0" sz="2900" u="none" cap="none" strike="noStrike">
              <a:solidFill>
                <a:schemeClr val="lt1"/>
              </a:solidFill>
              <a:latin typeface="DM Serif Text"/>
              <a:ea typeface="DM Serif Text"/>
              <a:cs typeface="DM Serif Text"/>
              <a:sym typeface="DM Serif Text"/>
            </a:endParaRPr>
          </a:p>
        </p:txBody>
      </p:sp>
      <p:grpSp>
        <p:nvGrpSpPr>
          <p:cNvPr id="172" name="Google Shape;172;p7"/>
          <p:cNvGrpSpPr/>
          <p:nvPr/>
        </p:nvGrpSpPr>
        <p:grpSpPr>
          <a:xfrm>
            <a:off x="7921057" y="4774074"/>
            <a:ext cx="1007356" cy="187965"/>
            <a:chOff x="794550" y="2290675"/>
            <a:chExt cx="6090425" cy="1136425"/>
          </a:xfrm>
        </p:grpSpPr>
        <p:sp>
          <p:nvSpPr>
            <p:cNvPr id="173" name="Google Shape;173;p7"/>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7"/>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7"/>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7"/>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7"/>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7"/>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7"/>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7"/>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7"/>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7"/>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6" name="Shape 186"/>
        <p:cNvGrpSpPr/>
        <p:nvPr/>
      </p:nvGrpSpPr>
      <p:grpSpPr>
        <a:xfrm>
          <a:off x="0" y="0"/>
          <a:ext cx="0" cy="0"/>
          <a:chOff x="0" y="0"/>
          <a:chExt cx="0" cy="0"/>
        </a:xfrm>
      </p:grpSpPr>
      <p:pic>
        <p:nvPicPr>
          <p:cNvPr id="187" name="Google Shape;187;p8"/>
          <p:cNvPicPr preferRelativeResize="0"/>
          <p:nvPr/>
        </p:nvPicPr>
        <p:blipFill rotWithShape="1">
          <a:blip r:embed="rId4">
            <a:alphaModFix amt="77000"/>
          </a:blip>
          <a:srcRect b="0" l="0" r="0" t="0"/>
          <a:stretch/>
        </p:blipFill>
        <p:spPr>
          <a:xfrm>
            <a:off x="0" y="0"/>
            <a:ext cx="9144000" cy="5143509"/>
          </a:xfrm>
          <a:prstGeom prst="rect">
            <a:avLst/>
          </a:prstGeom>
          <a:noFill/>
          <a:ln>
            <a:noFill/>
          </a:ln>
        </p:spPr>
      </p:pic>
      <p:sp>
        <p:nvSpPr>
          <p:cNvPr id="188" name="Google Shape;188;p8"/>
          <p:cNvSpPr txBox="1"/>
          <p:nvPr/>
        </p:nvSpPr>
        <p:spPr>
          <a:xfrm>
            <a:off x="0" y="1876325"/>
            <a:ext cx="9144000" cy="359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 sz="3500" u="none" cap="none" strike="noStrike">
                <a:solidFill>
                  <a:srgbClr val="666666"/>
                </a:solidFill>
                <a:latin typeface="DM Serif Text"/>
                <a:ea typeface="DM Serif Text"/>
                <a:cs typeface="DM Serif Text"/>
                <a:sym typeface="DM Serif Text"/>
              </a:rPr>
              <a:t>Deductibles . Copays . Prescriptions</a:t>
            </a:r>
            <a:endParaRPr b="0" i="0" sz="3500" u="none" cap="none" strike="noStrike">
              <a:solidFill>
                <a:srgbClr val="666666"/>
              </a:solidFill>
              <a:latin typeface="DM Serif Text"/>
              <a:ea typeface="DM Serif Text"/>
              <a:cs typeface="DM Serif Text"/>
              <a:sym typeface="DM Serif Tex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2" name="Shape 192"/>
        <p:cNvGrpSpPr/>
        <p:nvPr/>
      </p:nvGrpSpPr>
      <p:grpSpPr>
        <a:xfrm>
          <a:off x="0" y="0"/>
          <a:ext cx="0" cy="0"/>
          <a:chOff x="0" y="0"/>
          <a:chExt cx="0" cy="0"/>
        </a:xfrm>
      </p:grpSpPr>
      <p:pic>
        <p:nvPicPr>
          <p:cNvPr id="193" name="Google Shape;193;p9"/>
          <p:cNvPicPr preferRelativeResize="0"/>
          <p:nvPr/>
        </p:nvPicPr>
        <p:blipFill rotWithShape="1">
          <a:blip r:embed="rId4">
            <a:alphaModFix amt="78000"/>
          </a:blip>
          <a:srcRect b="0" l="0" r="0" t="0"/>
          <a:stretch/>
        </p:blipFill>
        <p:spPr>
          <a:xfrm>
            <a:off x="0" y="0"/>
            <a:ext cx="9144000" cy="5143509"/>
          </a:xfrm>
          <a:prstGeom prst="rect">
            <a:avLst/>
          </a:prstGeom>
          <a:noFill/>
          <a:ln>
            <a:noFill/>
          </a:ln>
        </p:spPr>
      </p:pic>
      <p:sp>
        <p:nvSpPr>
          <p:cNvPr id="194" name="Google Shape;194;p9"/>
          <p:cNvSpPr txBox="1"/>
          <p:nvPr/>
        </p:nvSpPr>
        <p:spPr>
          <a:xfrm>
            <a:off x="0" y="1876325"/>
            <a:ext cx="9144000" cy="359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0" i="0" lang="en" sz="3500" u="none" cap="none" strike="noStrike">
                <a:solidFill>
                  <a:srgbClr val="666666"/>
                </a:solidFill>
                <a:latin typeface="DM Serif Text"/>
                <a:ea typeface="DM Serif Text"/>
                <a:cs typeface="DM Serif Text"/>
                <a:sym typeface="DM Serif Text"/>
              </a:rPr>
              <a:t>Teeth Cleaning</a:t>
            </a:r>
            <a:endParaRPr b="0" i="0" sz="3500" u="none" cap="none" strike="noStrike">
              <a:solidFill>
                <a:srgbClr val="666666"/>
              </a:solidFill>
              <a:latin typeface="DM Serif Text"/>
              <a:ea typeface="DM Serif Text"/>
              <a:cs typeface="DM Serif Text"/>
              <a:sym typeface="DM Serif Tex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